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Default Extension="vml" ContentType="application/vnd.openxmlformats-officedocument.vmlDrawing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17.xml" ContentType="application/vnd.openxmlformats-officedocument.presentationml.notes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s/slide62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Default Extension="gif" ContentType="image/gif"/>
  <Override PartName="/ppt/slides/slide11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4.xml" ContentType="application/vnd.openxmlformats-officedocument.presentationml.slideMaster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theme/theme4.xml" ContentType="application/vnd.openxmlformats-officedocument.them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Override PartName="/ppt/embeddings/Microsoft_Equation1.bin" ContentType="application/vnd.openxmlformats-officedocument.oleObject"/>
  <Override PartName="/ppt/slides/slide26.xml" ContentType="application/vnd.openxmlformats-officedocument.presentationml.slide+xml"/>
  <Default Extension="rels" ContentType="application/vnd.openxmlformats-package.relationships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theme/theme5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Default Extension="pdf" ContentType="application/pdf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  <p:sldMasterId r:id="rId2"/>
    <p:sldMasterId r:id="rId3"/>
    <p:sldMasterId r:id="rId4"/>
  </p:sldMasterIdLst>
  <p:notesMasterIdLst>
    <p:notesMasterId r:id="rId138"/>
  </p:notesMasterIdLst>
  <p:sldIdLst>
    <p:sldId id="257" r:id="rId5"/>
    <p:sldId id="327" r:id="rId6"/>
    <p:sldId id="341" r:id="rId7"/>
    <p:sldId id="328" r:id="rId8"/>
    <p:sldId id="400" r:id="rId9"/>
    <p:sldId id="401" r:id="rId10"/>
    <p:sldId id="277" r:id="rId11"/>
    <p:sldId id="331" r:id="rId12"/>
    <p:sldId id="332" r:id="rId13"/>
    <p:sldId id="279" r:id="rId14"/>
    <p:sldId id="386" r:id="rId15"/>
    <p:sldId id="387" r:id="rId16"/>
    <p:sldId id="388" r:id="rId17"/>
    <p:sldId id="343" r:id="rId18"/>
    <p:sldId id="347" r:id="rId19"/>
    <p:sldId id="356" r:id="rId20"/>
    <p:sldId id="365" r:id="rId21"/>
    <p:sldId id="366" r:id="rId22"/>
    <p:sldId id="367" r:id="rId23"/>
    <p:sldId id="355" r:id="rId24"/>
    <p:sldId id="359" r:id="rId25"/>
    <p:sldId id="384" r:id="rId26"/>
    <p:sldId id="385" r:id="rId27"/>
    <p:sldId id="363" r:id="rId28"/>
    <p:sldId id="357" r:id="rId29"/>
    <p:sldId id="368" r:id="rId30"/>
    <p:sldId id="373" r:id="rId31"/>
    <p:sldId id="372" r:id="rId32"/>
    <p:sldId id="374" r:id="rId33"/>
    <p:sldId id="358" r:id="rId34"/>
    <p:sldId id="377" r:id="rId35"/>
    <p:sldId id="378" r:id="rId36"/>
    <p:sldId id="379" r:id="rId37"/>
    <p:sldId id="380" r:id="rId38"/>
    <p:sldId id="376" r:id="rId39"/>
    <p:sldId id="381" r:id="rId40"/>
    <p:sldId id="361" r:id="rId41"/>
    <p:sldId id="382" r:id="rId42"/>
    <p:sldId id="383" r:id="rId43"/>
    <p:sldId id="403" r:id="rId44"/>
    <p:sldId id="278" r:id="rId45"/>
    <p:sldId id="369" r:id="rId46"/>
    <p:sldId id="323" r:id="rId47"/>
    <p:sldId id="284" r:id="rId48"/>
    <p:sldId id="285" r:id="rId49"/>
    <p:sldId id="370" r:id="rId50"/>
    <p:sldId id="402" r:id="rId51"/>
    <p:sldId id="394" r:id="rId52"/>
    <p:sldId id="422" r:id="rId53"/>
    <p:sldId id="393" r:id="rId54"/>
    <p:sldId id="392" r:id="rId55"/>
    <p:sldId id="423" r:id="rId56"/>
    <p:sldId id="390" r:id="rId57"/>
    <p:sldId id="391" r:id="rId58"/>
    <p:sldId id="389" r:id="rId59"/>
    <p:sldId id="371" r:id="rId60"/>
    <p:sldId id="288" r:id="rId61"/>
    <p:sldId id="258" r:id="rId62"/>
    <p:sldId id="408" r:id="rId63"/>
    <p:sldId id="259" r:id="rId64"/>
    <p:sldId id="260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  <p:sldId id="354" r:id="rId79"/>
    <p:sldId id="275" r:id="rId80"/>
    <p:sldId id="274" r:id="rId81"/>
    <p:sldId id="289" r:id="rId82"/>
    <p:sldId id="290" r:id="rId83"/>
    <p:sldId id="291" r:id="rId84"/>
    <p:sldId id="286" r:id="rId85"/>
    <p:sldId id="424" r:id="rId86"/>
    <p:sldId id="292" r:id="rId87"/>
    <p:sldId id="293" r:id="rId88"/>
    <p:sldId id="321" r:id="rId89"/>
    <p:sldId id="294" r:id="rId90"/>
    <p:sldId id="326" r:id="rId91"/>
    <p:sldId id="295" r:id="rId92"/>
    <p:sldId id="296" r:id="rId93"/>
    <p:sldId id="297" r:id="rId94"/>
    <p:sldId id="298" r:id="rId95"/>
    <p:sldId id="299" r:id="rId96"/>
    <p:sldId id="300" r:id="rId97"/>
    <p:sldId id="301" r:id="rId98"/>
    <p:sldId id="302" r:id="rId99"/>
    <p:sldId id="311" r:id="rId100"/>
    <p:sldId id="312" r:id="rId101"/>
    <p:sldId id="313" r:id="rId102"/>
    <p:sldId id="314" r:id="rId103"/>
    <p:sldId id="325" r:id="rId104"/>
    <p:sldId id="315" r:id="rId105"/>
    <p:sldId id="316" r:id="rId106"/>
    <p:sldId id="317" r:id="rId107"/>
    <p:sldId id="318" r:id="rId108"/>
    <p:sldId id="280" r:id="rId109"/>
    <p:sldId id="281" r:id="rId110"/>
    <p:sldId id="324" r:id="rId111"/>
    <p:sldId id="303" r:id="rId112"/>
    <p:sldId id="304" r:id="rId113"/>
    <p:sldId id="305" r:id="rId114"/>
    <p:sldId id="306" r:id="rId115"/>
    <p:sldId id="307" r:id="rId116"/>
    <p:sldId id="346" r:id="rId117"/>
    <p:sldId id="344" r:id="rId118"/>
    <p:sldId id="308" r:id="rId119"/>
    <p:sldId id="360" r:id="rId120"/>
    <p:sldId id="404" r:id="rId121"/>
    <p:sldId id="405" r:id="rId122"/>
    <p:sldId id="406" r:id="rId123"/>
    <p:sldId id="407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16" r:id="rId132"/>
    <p:sldId id="417" r:id="rId133"/>
    <p:sldId id="418" r:id="rId134"/>
    <p:sldId id="419" r:id="rId135"/>
    <p:sldId id="420" r:id="rId136"/>
    <p:sldId id="421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webPr allowPng="1" organizeInFolders="0" useLongFilenames="0" imgSz="1024x768" encoding="macintosh"/>
  <p:clrMru>
    <a:srgbClr val="F3E0C2"/>
    <a:srgbClr val="A97407"/>
    <a:srgbClr val="C0A100"/>
    <a:srgbClr val="D58F07"/>
    <a:srgbClr val="DEC000"/>
    <a:srgbClr val="EFCF00"/>
    <a:srgbClr val="E89F0A"/>
    <a:srgbClr val="FFC102"/>
    <a:srgbClr val="3D96FF"/>
    <a:srgbClr val="2BA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8565" autoAdjust="0"/>
    <p:restoredTop sz="83731" autoAdjust="0"/>
  </p:normalViewPr>
  <p:slideViewPr>
    <p:cSldViewPr snapToObjects="1">
      <p:cViewPr varScale="1">
        <p:scale>
          <a:sx n="101" d="100"/>
          <a:sy n="101" d="100"/>
        </p:scale>
        <p:origin x="-16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1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notesMaster" Target="notesMasters/notesMaster1.xml"/><Relationship Id="rId13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A016-61E8-EC41-AD31-27610E72DFBB}" type="datetimeFigureOut">
              <a:rPr lang="en-US" smtClean="0"/>
              <a:pPr/>
              <a:t>2/11/10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39571-B7D7-FF47-BA44-F431024935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 sources of</a:t>
            </a:r>
            <a:r>
              <a:rPr lang="en-US" baseline="0" dirty="0" smtClean="0"/>
              <a:t> updates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Ripples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last bullet.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and how can we</a:t>
            </a:r>
            <a:r>
              <a:rPr lang="en-US" baseline="0" dirty="0" smtClean="0"/>
              <a:t> build a lightweight query processor for update-intensive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</a:t>
            </a:r>
            <a:r>
              <a:rPr lang="en-US" baseline="0" dirty="0" smtClean="0"/>
              <a:t> variables, by unification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aggregates,</a:t>
            </a:r>
            <a:r>
              <a:rPr lang="en-US" baseline="0" dirty="0" smtClean="0"/>
              <a:t> which defines maps. Note parameter </a:t>
            </a:r>
            <a:r>
              <a:rPr lang="en-US" baseline="0" dirty="0" err="1" smtClean="0"/>
              <a:t>xOK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</a:t>
            </a:r>
            <a:r>
              <a:rPr lang="en-US" baseline="0" dirty="0" smtClean="0"/>
              <a:t> map has a defining query. In the general definition of a map, we don’t have any constraints on parameters, thus we have to reason about them for all parameter values.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for what values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 do we need to maintain q0, i.e. what values will we see? These are defined by the relations O and LI, i.e. the active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cases: one where other triggers, such as LI extend the active domain of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, and when the trigger for +O does a lookup with a new value for </a:t>
            </a:r>
            <a:r>
              <a:rPr lang="en-US" baseline="0" dirty="0" err="1" smtClean="0"/>
              <a:t>xOK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51272C-E713-C54E-9893-25924755379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 their own systems</a:t>
            </a:r>
            <a:r>
              <a:rPr lang="en-US" baseline="0" dirty="0" smtClean="0"/>
              <a:t> to scale out in both application dimensions and platform concerns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in all, we’re seeing dm tools that are simpler, more specialized and </a:t>
            </a:r>
            <a:r>
              <a:rPr lang="en-US" baseline="0" smtClean="0"/>
              <a:t>more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We’ll see </a:t>
            </a:r>
            <a:r>
              <a:rPr lang="en-US" dirty="0" err="1" smtClean="0"/>
              <a:t>Mom&amp;Pop</a:t>
            </a:r>
            <a:r>
              <a:rPr lang="en-US" baseline="0" dirty="0" smtClean="0"/>
              <a:t> applications, i.e. many many more applications that make simple use of complex </a:t>
            </a:r>
            <a:r>
              <a:rPr lang="en-US" baseline="0" dirty="0" err="1" smtClean="0"/>
              <a:t>numerics</a:t>
            </a:r>
            <a:r>
              <a:rPr lang="en-US" baseline="0" dirty="0" smtClean="0"/>
              <a:t> than exists today, e.g. smart homes + heating automation + diffusion equation, we already see widespread use of motion models, what about very simple climate models,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51272C-E713-C54E-9893-25924755379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ＭＳ Ｐゴシック"/>
                <a:cs typeface="Corbel"/>
              </a:rPr>
              <a:t>Goal: do minimal work given updates, avoid computation from scratch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persistent intermediate</a:t>
            </a:r>
            <a:r>
              <a:rPr lang="en-US" baseline="0" dirty="0" smtClean="0"/>
              <a:t> data structures unless rewritten from another MV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Designed for batch processing &amp; ad-hoc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</a:t>
            </a:r>
            <a:r>
              <a:rPr lang="en-US" baseline="0" dirty="0" smtClean="0"/>
              <a:t> are contiguous sequences of inputs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Fundamentally designed for sequence and time-series processing, doesn’t deal well with gaps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39571-B7D7-FF47-BA44-F431024935E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81175" y="2133600"/>
            <a:ext cx="7077075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7"/>
          <p:cNvGrpSpPr>
            <a:grpSpLocks/>
          </p:cNvGrpSpPr>
          <p:nvPr userDrawn="1"/>
        </p:nvGrpSpPr>
        <p:grpSpPr bwMode="auto">
          <a:xfrm>
            <a:off x="284163" y="381000"/>
            <a:ext cx="8575675" cy="136525"/>
            <a:chOff x="284163" y="1577847"/>
            <a:chExt cx="8576373" cy="137411"/>
          </a:xfrm>
        </p:grpSpPr>
        <p:sp>
          <p:nvSpPr>
            <p:cNvPr id="13" name="Rectangle 12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16" name="Group 7"/>
          <p:cNvGrpSpPr>
            <a:grpSpLocks/>
          </p:cNvGrpSpPr>
          <p:nvPr userDrawn="1"/>
        </p:nvGrpSpPr>
        <p:grpSpPr bwMode="auto">
          <a:xfrm>
            <a:off x="284163" y="6553200"/>
            <a:ext cx="8575675" cy="115944"/>
            <a:chOff x="284163" y="1577847"/>
            <a:chExt cx="8576373" cy="137411"/>
          </a:xfrm>
        </p:grpSpPr>
        <p:sp>
          <p:nvSpPr>
            <p:cNvPr id="17" name="Rectangle 16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bg1"/>
          </a:solidFill>
          <a:latin typeface="Corbel"/>
          <a:ea typeface="+mj-ea"/>
          <a:cs typeface="Corbe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ts val="20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400" kern="1200">
          <a:solidFill>
            <a:srgbClr val="262626"/>
          </a:solidFill>
          <a:latin typeface="Corbel"/>
          <a:ea typeface="+mn-ea"/>
          <a:cs typeface="Corbel"/>
        </a:defRPr>
      </a:lvl1pPr>
      <a:lvl2pPr marL="914400" indent="-457200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200" kern="1200">
          <a:solidFill>
            <a:srgbClr val="262626"/>
          </a:solidFill>
          <a:latin typeface="Corbel"/>
          <a:ea typeface="+mn-ea"/>
          <a:cs typeface="Corbel"/>
        </a:defRPr>
      </a:lvl2pPr>
      <a:lvl3pPr marL="1260475" indent="-346075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3pPr>
      <a:lvl4pPr marL="1600200" indent="-339725" algn="l" rtl="0" eaLnBrk="0" fontAlgn="base" hangingPunct="0">
        <a:spcBef>
          <a:spcPts val="60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4pPr>
      <a:lvl5pPr marL="1939925" indent="-331788" algn="l" rtl="0" eaLnBrk="0" fontAlgn="base" hangingPunct="0">
        <a:spcBef>
          <a:spcPts val="60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kern="1200">
          <a:solidFill>
            <a:srgbClr val="262626"/>
          </a:solidFill>
          <a:latin typeface="Corbel"/>
          <a:ea typeface="+mn-ea"/>
          <a:cs typeface="Corbe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613"/>
            <a:ext cx="8574087" cy="11334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2133600"/>
            <a:ext cx="8477250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238"/>
            <a:ext cx="8574087" cy="96837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7"/>
          <p:cNvGrpSpPr>
            <a:grpSpLocks/>
          </p:cNvGrpSpPr>
          <p:nvPr userDrawn="1"/>
        </p:nvGrpSpPr>
        <p:grpSpPr bwMode="auto">
          <a:xfrm>
            <a:off x="284163" y="1577975"/>
            <a:ext cx="8575675" cy="136525"/>
            <a:chOff x="284163" y="1577847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577847"/>
              <a:ext cx="160033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84493" y="1577847"/>
              <a:ext cx="2743423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328" y="1577847"/>
              <a:ext cx="4234208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306459" y="6324600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7F7AA-0690-534F-8423-D5463E2962E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54025" indent="-45402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  <a:cs typeface="+mn-cs"/>
        </a:defRPr>
      </a:lvl1pPr>
      <a:lvl2pPr marL="914400" indent="-457200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2pPr>
      <a:lvl3pPr marL="1260475" indent="-346075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3pPr>
      <a:lvl4pPr marL="1600200" indent="-339725" algn="l" rtl="0" eaLnBrk="0" fontAlgn="base" hangingPunct="0">
        <a:spcBef>
          <a:spcPct val="0"/>
        </a:spcBef>
        <a:spcAft>
          <a:spcPct val="0"/>
        </a:spcAft>
        <a:buClr>
          <a:srgbClr val="404040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4pPr>
      <a:lvl5pPr marL="1939925" indent="-331788" algn="l" rtl="0" eaLnBrk="0" fontAlgn="base" hangingPunct="0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5pPr>
      <a:lvl6pPr marL="23971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6pPr>
      <a:lvl7pPr marL="28543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7pPr>
      <a:lvl8pPr marL="33115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8pPr>
      <a:lvl9pPr marL="3768725" indent="-331788" algn="l" rtl="0" fontAlgn="base">
        <a:spcBef>
          <a:spcPct val="0"/>
        </a:spcBef>
        <a:spcAft>
          <a:spcPct val="0"/>
        </a:spcAft>
        <a:buClr>
          <a:srgbClr val="A6A6A6"/>
        </a:buClr>
        <a:buSzPct val="90000"/>
        <a:buFont typeface="Wingdings" charset="2"/>
        <a:buChar char=""/>
        <a:defRPr sz="2000" b="1">
          <a:solidFill>
            <a:srgbClr val="26262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df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d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Relationship Id="rId3" Type="http://schemas.openxmlformats.org/officeDocument/2006/relationships/image" Target="../media/image4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5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5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5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5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5.png"/><Relationship Id="rId1" Type="http://schemas.openxmlformats.org/officeDocument/2006/relationships/video" Target="file://localhost/Users/yanif/work/jobtalk/gears_animated.gif" TargetMode="External"/><Relationship Id="rId2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Relationship Id="rId3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Relationship Id="rId3" Type="http://schemas.openxmlformats.org/officeDocument/2006/relationships/image" Target="../media/image9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openxmlformats.org/officeDocument/2006/relationships/image" Target="../media/image3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oleObject" Target="../embeddings/Microsoft_Equation1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3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28600" y="3429000"/>
            <a:ext cx="8610600" cy="1143000"/>
          </a:xfrm>
          <a:prstGeom prst="rect">
            <a:avLst/>
          </a:prstGeom>
          <a:noFill/>
        </p:spPr>
        <p:txBody>
          <a:bodyPr wrap="square" numCol="1" anchor="b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lnSpc>
                <a:spcPts val="4600"/>
              </a:lnSpc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Corbel" charset="0"/>
              </a:rPr>
              <a:t>Aggressive Query Compilation for Incremental </a:t>
            </a:r>
            <a:r>
              <a:rPr lang="en-US" sz="3200" b="1" dirty="0" smtClean="0">
                <a:solidFill>
                  <a:schemeClr val="tx1"/>
                </a:solidFill>
                <a:latin typeface="Corbel" charset="0"/>
              </a:rPr>
              <a:t>Processing of Update-Intensive Applications</a:t>
            </a:r>
            <a:endParaRPr lang="en-US" sz="3200" b="1" dirty="0">
              <a:solidFill>
                <a:schemeClr val="tx1"/>
              </a:solidFill>
              <a:latin typeface="Corbe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533400" y="5181600"/>
            <a:ext cx="7772400" cy="1524000"/>
          </a:xfrm>
          <a:prstGeom prst="rect">
            <a:avLst/>
          </a:prstGeom>
        </p:spPr>
        <p:txBody>
          <a:bodyPr vert="horz"/>
          <a:lstStyle/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Yanif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Ahmad</a:t>
            </a: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None/>
            </a:pPr>
            <a:r>
              <a:rPr lang="en-US" sz="2000" dirty="0" err="1" smtClean="0">
                <a:solidFill>
                  <a:schemeClr val="tx2"/>
                </a:solidFill>
                <a:latin typeface="Calibri" charset="0"/>
              </a:rPr>
              <a:t>yanif@cs.cornell.edu</a:t>
            </a:r>
            <a:endParaRPr lang="en-US" sz="2000" dirty="0" smtClean="0">
              <a:solidFill>
                <a:schemeClr val="tx2"/>
              </a:solidFill>
              <a:latin typeface="Calibri" charset="0"/>
            </a:endParaRPr>
          </a:p>
          <a:p>
            <a:pPr marL="0" indent="0" eaLnBrk="1" hangingPunct="1">
              <a:lnSpc>
                <a:spcPts val="2000"/>
              </a:lnSpc>
              <a:spcBef>
                <a:spcPts val="800"/>
              </a:spcBef>
              <a:buFont typeface="Wingdings" charset="2"/>
              <a:buNone/>
            </a:pPr>
            <a:r>
              <a:rPr lang="en-US" sz="2000" dirty="0" smtClean="0">
                <a:solidFill>
                  <a:schemeClr val="tx2"/>
                </a:solidFill>
                <a:latin typeface="Calibri" charset="0"/>
              </a:rPr>
              <a:t>Database Group, Cornell University</a:t>
            </a:r>
            <a:endParaRPr lang="en-US" sz="2000" dirty="0" smtClean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17412" name="Picture 5" descr="dbtoaster-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685800"/>
            <a:ext cx="5525322" cy="251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ULogoRed.png"/>
          <p:cNvPicPr>
            <a:picLocks noChangeAspect="1"/>
          </p:cNvPicPr>
          <p:nvPr/>
        </p:nvPicPr>
        <p:blipFill>
          <a:blip r:embed="rId3"/>
          <a:srcRect r="67069"/>
          <a:stretch>
            <a:fillRect/>
          </a:stretch>
        </p:blipFill>
        <p:spPr>
          <a:xfrm>
            <a:off x="7436062" y="5259477"/>
            <a:ext cx="1126676" cy="106281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19231" y="4951412"/>
            <a:ext cx="8029338" cy="1588"/>
          </a:xfrm>
          <a:prstGeom prst="line">
            <a:avLst/>
          </a:prstGeom>
          <a:ln w="25400" cap="flat" cmpd="sng" algn="ctr">
            <a:solidFill>
              <a:schemeClr val="bg1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i="1" smtClean="0"/>
              <a:t>High</a:t>
            </a:r>
            <a:r>
              <a:rPr lang="en-US" i="1" dirty="0" smtClean="0"/>
              <a:t>-frequency</a:t>
            </a:r>
            <a:r>
              <a:rPr lang="en-US" dirty="0" smtClean="0"/>
              <a:t> algorithmic trading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  <a:endParaRPr lang="en-US" sz="19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  <a:endParaRPr lang="en-US" sz="1200" dirty="0" smtClean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Memory Utilization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5130800"/>
            <a:ext cx="8574087" cy="1270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Order books are small (~1Mb), TPC-H queries are viable for large servers</a:t>
            </a:r>
          </a:p>
          <a:p>
            <a:r>
              <a:rPr lang="en-US" dirty="0" smtClean="0"/>
              <a:t>VWAP and Q17 uses an old implementation of maintaining domains for initial values</a:t>
            </a:r>
            <a:endParaRPr lang="en-US" dirty="0"/>
          </a:p>
        </p:txBody>
      </p:sp>
      <p:pic>
        <p:nvPicPr>
          <p:cNvPr id="4" name="Picture 3" descr="orderbk-me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" y="1721965"/>
            <a:ext cx="4773009" cy="3688235"/>
          </a:xfrm>
          <a:prstGeom prst="rect">
            <a:avLst/>
          </a:prstGeom>
        </p:spPr>
      </p:pic>
      <p:pic>
        <p:nvPicPr>
          <p:cNvPr id="5" name="Picture 4" descr="tpch-me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330328" y="1723552"/>
            <a:ext cx="4737472" cy="3660774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Cumulus: a push-based protocol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3201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Cumulus relies on ordered updates at nodes</a:t>
            </a:r>
          </a:p>
          <a:p>
            <a:r>
              <a:rPr lang="en-US" dirty="0" smtClean="0"/>
              <a:t>Observation: we can defer combining deltas</a:t>
            </a:r>
          </a:p>
          <a:p>
            <a:pPr lvl="1"/>
            <a:r>
              <a:rPr lang="en-US" dirty="0" smtClean="0"/>
              <a:t>Tolerates out-of-</a:t>
            </a:r>
            <a:r>
              <a:rPr lang="en-US" dirty="0" err="1" smtClean="0"/>
              <a:t>orderness</a:t>
            </a:r>
            <a:endParaRPr lang="en-US" dirty="0" smtClean="0"/>
          </a:p>
          <a:p>
            <a:pPr lvl="1"/>
            <a:r>
              <a:rPr lang="en-US" dirty="0" smtClean="0"/>
              <a:t>Leads to fully push-based evaluation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Key takeaway: breaking the atomicity requirement of </a:t>
            </a:r>
            <a:r>
              <a:rPr lang="en-US" dirty="0" err="1" smtClean="0"/>
              <a:t>DBToaster’s</a:t>
            </a:r>
            <a:r>
              <a:rPr lang="en-US" dirty="0" smtClean="0"/>
              <a:t> triggers</a:t>
            </a:r>
          </a:p>
          <a:p>
            <a:pPr lvl="1"/>
            <a:r>
              <a:rPr lang="en-US" dirty="0" smtClean="0"/>
              <a:t>Question: implications for a </a:t>
            </a:r>
            <a:r>
              <a:rPr lang="en-US" dirty="0" err="1" smtClean="0"/>
              <a:t>multicore</a:t>
            </a:r>
            <a:r>
              <a:rPr lang="en-US" dirty="0" smtClean="0"/>
              <a:t> concurrent implementation on a single-node?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9209" y="3824239"/>
            <a:ext cx="3985239" cy="1242232"/>
            <a:chOff x="3916015" y="2969412"/>
            <a:chExt cx="4941491" cy="1540303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6" y="3543301"/>
              <a:ext cx="808828" cy="228601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5" y="3543301"/>
              <a:ext cx="732629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5" y="3543301"/>
              <a:ext cx="656429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69654" y="3124201"/>
              <a:ext cx="685801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16015" y="3319463"/>
              <a:ext cx="793000" cy="534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Update</a:t>
              </a:r>
            </a:p>
            <a:p>
              <a:r>
                <a:rPr lang="en-US" sz="105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4993532" y="3124201"/>
              <a:ext cx="744148" cy="324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469113" y="4013599"/>
              <a:ext cx="626737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733551" y="3319463"/>
              <a:ext cx="564701" cy="496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Map</a:t>
              </a:r>
            </a:p>
            <a:p>
              <a:pPr algn="ctr"/>
              <a:r>
                <a:rPr lang="en-US" sz="1000" dirty="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850254" y="4053295"/>
              <a:ext cx="1564974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fetch(dest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xfers</a:t>
              </a:r>
              <a:r>
                <a:rPr lang="en-US" sz="900" dirty="0" smtClean="0"/>
                <a:t>)</a:t>
              </a:r>
              <a:endParaRPr lang="en-US" sz="9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6" y="3543301"/>
              <a:ext cx="580228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6" y="4038602"/>
              <a:ext cx="1691880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push(dest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entries)</a:t>
              </a:r>
              <a:endParaRPr lang="en-US" sz="900" dirty="0"/>
            </a:p>
          </p:txBody>
        </p:sp>
        <p:grpSp>
          <p:nvGrpSpPr>
            <p:cNvPr id="26" name="Group 44"/>
            <p:cNvGrpSpPr/>
            <p:nvPr/>
          </p:nvGrpSpPr>
          <p:grpSpPr>
            <a:xfrm>
              <a:off x="5128725" y="3392632"/>
              <a:ext cx="467371" cy="433988"/>
              <a:chOff x="3733800" y="5105400"/>
              <a:chExt cx="1066800" cy="9906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2" idx="7"/>
                <a:endCxn id="35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5" idx="7"/>
                <a:endCxn id="33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5" idx="5"/>
                <a:endCxn id="36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32" idx="5"/>
                <a:endCxn id="34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5794026" y="3323038"/>
              <a:ext cx="1862199" cy="2211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94026" y="3369474"/>
              <a:ext cx="1862199" cy="8265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4026" y="3276600"/>
              <a:ext cx="1862199" cy="1406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45"/>
            <p:cNvSpPr txBox="1">
              <a:spLocks noChangeArrowheads="1"/>
            </p:cNvSpPr>
            <p:nvPr/>
          </p:nvSpPr>
          <p:spPr bwMode="auto">
            <a:xfrm>
              <a:off x="5741838" y="2969412"/>
              <a:ext cx="1914495" cy="286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 dirty="0" err="1" smtClean="0"/>
                <a:t>put(dest</a:t>
              </a:r>
              <a:r>
                <a:rPr lang="en-US" sz="900" dirty="0" smtClean="0"/>
                <a:t>, </a:t>
              </a:r>
              <a:r>
                <a:rPr lang="en-US" sz="900" dirty="0" err="1" smtClean="0"/>
                <a:t>src</a:t>
              </a:r>
              <a:r>
                <a:rPr lang="en-US" sz="900" dirty="0" smtClean="0"/>
                <a:t>, stmt, barrier)</a:t>
              </a:r>
              <a:endParaRPr lang="en-US" sz="9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794026" y="3419078"/>
              <a:ext cx="1862199" cy="5903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5645150" y="3909486"/>
            <a:ext cx="533634" cy="67599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66560" y="3909911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28014" y="4032820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89468" y="4155728"/>
            <a:ext cx="491633" cy="307271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50922" y="4278637"/>
            <a:ext cx="491633" cy="368725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5358572" y="4074800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TextBox 17"/>
          <p:cNvSpPr txBox="1">
            <a:spLocks noChangeArrowheads="1"/>
          </p:cNvSpPr>
          <p:nvPr/>
        </p:nvSpPr>
        <p:spPr bwMode="auto">
          <a:xfrm>
            <a:off x="4765796" y="4066963"/>
            <a:ext cx="6395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Update</a:t>
            </a:r>
          </a:p>
          <a:p>
            <a:r>
              <a:rPr lang="en-US" sz="1050" dirty="0"/>
              <a:t>stream</a:t>
            </a:r>
          </a:p>
        </p:txBody>
      </p:sp>
      <p:sp>
        <p:nvSpPr>
          <p:cNvPr id="58" name="TextBox 18"/>
          <p:cNvSpPr txBox="1">
            <a:spLocks noChangeArrowheads="1"/>
          </p:cNvSpPr>
          <p:nvPr/>
        </p:nvSpPr>
        <p:spPr bwMode="auto">
          <a:xfrm>
            <a:off x="5638800" y="3909487"/>
            <a:ext cx="60014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Switch</a:t>
            </a:r>
          </a:p>
        </p:txBody>
      </p:sp>
      <p:sp>
        <p:nvSpPr>
          <p:cNvPr id="59" name="TextBox 19"/>
          <p:cNvSpPr txBox="1">
            <a:spLocks noChangeArrowheads="1"/>
          </p:cNvSpPr>
          <p:nvPr/>
        </p:nvSpPr>
        <p:spPr bwMode="auto">
          <a:xfrm>
            <a:off x="6761332" y="4258474"/>
            <a:ext cx="4395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 smtClean="0"/>
              <a:t>Eval</a:t>
            </a:r>
            <a:r>
              <a:rPr lang="en-US" sz="1000" dirty="0" smtClean="0"/>
              <a:t> </a:t>
            </a:r>
            <a:r>
              <a:rPr lang="en-US" sz="1000" dirty="0" err="1" smtClean="0"/>
              <a:t>expr</a:t>
            </a:r>
            <a:endParaRPr lang="en-US" sz="1000" dirty="0"/>
          </a:p>
        </p:txBody>
      </p:sp>
      <p:cxnSp>
        <p:nvCxnSpPr>
          <p:cNvPr id="61" name="Straight Arrow Connector 60"/>
          <p:cNvCxnSpPr>
            <a:stCxn id="50" idx="3"/>
            <a:endCxn id="51" idx="1"/>
          </p:cNvCxnSpPr>
          <p:nvPr/>
        </p:nvCxnSpPr>
        <p:spPr>
          <a:xfrm flipV="1">
            <a:off x="6178784" y="4063547"/>
            <a:ext cx="387776" cy="18393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0" idx="3"/>
            <a:endCxn id="52" idx="1"/>
          </p:cNvCxnSpPr>
          <p:nvPr/>
        </p:nvCxnSpPr>
        <p:spPr>
          <a:xfrm flipV="1">
            <a:off x="6178784" y="4186456"/>
            <a:ext cx="449230" cy="6102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53" idx="1"/>
          </p:cNvCxnSpPr>
          <p:nvPr/>
        </p:nvCxnSpPr>
        <p:spPr>
          <a:xfrm>
            <a:off x="6178784" y="4247484"/>
            <a:ext cx="510684" cy="6188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0" idx="3"/>
            <a:endCxn id="54" idx="1"/>
          </p:cNvCxnSpPr>
          <p:nvPr/>
        </p:nvCxnSpPr>
        <p:spPr>
          <a:xfrm>
            <a:off x="6178784" y="4247484"/>
            <a:ext cx="572138" cy="21551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32"/>
          <p:cNvSpPr txBox="1">
            <a:spLocks noChangeArrowheads="1"/>
          </p:cNvSpPr>
          <p:nvPr/>
        </p:nvSpPr>
        <p:spPr bwMode="auto">
          <a:xfrm>
            <a:off x="5817696" y="4684188"/>
            <a:ext cx="124961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update(seq</a:t>
            </a:r>
            <a:r>
              <a:rPr lang="en-US" sz="900" dirty="0" smtClean="0"/>
              <a:t>, </a:t>
            </a:r>
            <a:r>
              <a:rPr lang="en-US" sz="900" dirty="0" err="1" smtClean="0"/>
              <a:t>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67" name="TextBox 45"/>
          <p:cNvSpPr txBox="1">
            <a:spLocks noChangeArrowheads="1"/>
          </p:cNvSpPr>
          <p:nvPr/>
        </p:nvSpPr>
        <p:spPr bwMode="auto">
          <a:xfrm>
            <a:off x="7132559" y="4710292"/>
            <a:ext cx="13644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 err="1" smtClean="0"/>
              <a:t>push(dest</a:t>
            </a:r>
            <a:r>
              <a:rPr lang="en-US" sz="900" dirty="0" smtClean="0"/>
              <a:t>, </a:t>
            </a:r>
            <a:r>
              <a:rPr lang="en-US" sz="900" dirty="0" err="1" smtClean="0"/>
              <a:t>src</a:t>
            </a:r>
            <a:r>
              <a:rPr lang="en-US" sz="900" dirty="0" smtClean="0"/>
              <a:t>, entries)</a:t>
            </a:r>
            <a:endParaRPr lang="en-US" sz="900" dirty="0"/>
          </a:p>
        </p:txBody>
      </p:sp>
      <p:grpSp>
        <p:nvGrpSpPr>
          <p:cNvPr id="41" name="Group 44"/>
          <p:cNvGrpSpPr/>
          <p:nvPr/>
        </p:nvGrpSpPr>
        <p:grpSpPr>
          <a:xfrm>
            <a:off x="5866189" y="4138672"/>
            <a:ext cx="80773" cy="350007"/>
            <a:chOff x="4367776" y="5141347"/>
            <a:chExt cx="228613" cy="990606"/>
          </a:xfrm>
        </p:grpSpPr>
        <p:sp>
          <p:nvSpPr>
            <p:cNvPr id="75" name="Oval 74"/>
            <p:cNvSpPr/>
            <p:nvPr/>
          </p:nvSpPr>
          <p:spPr>
            <a:xfrm>
              <a:off x="4367776" y="5141347"/>
              <a:ext cx="228605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4367779" y="5903353"/>
              <a:ext cx="228605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367783" y="5522346"/>
              <a:ext cx="228606" cy="2285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ight Arrow 90"/>
          <p:cNvSpPr/>
          <p:nvPr/>
        </p:nvSpPr>
        <p:spPr>
          <a:xfrm>
            <a:off x="5358572" y="4214500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5358572" y="4347850"/>
            <a:ext cx="297028" cy="199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TextBox 32"/>
          <p:cNvSpPr txBox="1">
            <a:spLocks noChangeArrowheads="1"/>
          </p:cNvSpPr>
          <p:nvPr/>
        </p:nvSpPr>
        <p:spPr bwMode="auto">
          <a:xfrm>
            <a:off x="4731846" y="4531788"/>
            <a:ext cx="101855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smtClean="0"/>
              <a:t>update</a:t>
            </a:r>
            <a:r>
              <a:rPr lang="en-US" sz="900" dirty="0" err="1" smtClean="0"/>
              <a:t>(params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102" name="Picture 101" descr="push-ev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60" y="2123549"/>
            <a:ext cx="2885383" cy="1425955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7428984" y="3877733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505184" y="3949700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577151" y="4017434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74517" y="4140201"/>
            <a:ext cx="553088" cy="389466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270000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7671020" y="4134697"/>
            <a:ext cx="5712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smtClean="0"/>
              <a:t>Write replica</a:t>
            </a:r>
            <a:endParaRPr lang="en-US" sz="1000" dirty="0"/>
          </a:p>
        </p:txBody>
      </p:sp>
      <p:cxnSp>
        <p:nvCxnSpPr>
          <p:cNvPr id="47" name="Straight Arrow Connector 46"/>
          <p:cNvCxnSpPr>
            <a:stCxn id="51" idx="3"/>
            <a:endCxn id="55" idx="1"/>
          </p:cNvCxnSpPr>
          <p:nvPr/>
        </p:nvCxnSpPr>
        <p:spPr>
          <a:xfrm>
            <a:off x="7058193" y="4063547"/>
            <a:ext cx="616324" cy="27138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2" idx="3"/>
            <a:endCxn id="55" idx="1"/>
          </p:cNvCxnSpPr>
          <p:nvPr/>
        </p:nvCxnSpPr>
        <p:spPr>
          <a:xfrm>
            <a:off x="7119647" y="4186456"/>
            <a:ext cx="554870" cy="148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3" idx="3"/>
            <a:endCxn id="55" idx="1"/>
          </p:cNvCxnSpPr>
          <p:nvPr/>
        </p:nvCxnSpPr>
        <p:spPr>
          <a:xfrm>
            <a:off x="7181101" y="4309364"/>
            <a:ext cx="493416" cy="2557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3"/>
            <a:endCxn id="55" idx="1"/>
          </p:cNvCxnSpPr>
          <p:nvPr/>
        </p:nvCxnSpPr>
        <p:spPr>
          <a:xfrm flipV="1">
            <a:off x="7242555" y="4334934"/>
            <a:ext cx="431962" cy="12806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2" idx="1"/>
          </p:cNvCxnSpPr>
          <p:nvPr/>
        </p:nvCxnSpPr>
        <p:spPr>
          <a:xfrm>
            <a:off x="7066659" y="4067781"/>
            <a:ext cx="510492" cy="144386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22" idx="1"/>
          </p:cNvCxnSpPr>
          <p:nvPr/>
        </p:nvCxnSpPr>
        <p:spPr>
          <a:xfrm>
            <a:off x="7128113" y="4190689"/>
            <a:ext cx="449038" cy="21478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endCxn id="122" idx="1"/>
          </p:cNvCxnSpPr>
          <p:nvPr/>
        </p:nvCxnSpPr>
        <p:spPr>
          <a:xfrm flipV="1">
            <a:off x="7189567" y="4212167"/>
            <a:ext cx="387584" cy="101430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endCxn id="122" idx="1"/>
          </p:cNvCxnSpPr>
          <p:nvPr/>
        </p:nvCxnSpPr>
        <p:spPr>
          <a:xfrm flipV="1">
            <a:off x="7251020" y="4212167"/>
            <a:ext cx="326131" cy="255067"/>
          </a:xfrm>
          <a:prstGeom prst="straightConnector1">
            <a:avLst/>
          </a:prstGeom>
          <a:ln w="127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4" name="Freeform 163"/>
          <p:cNvSpPr/>
          <p:nvPr/>
        </p:nvSpPr>
        <p:spPr>
          <a:xfrm>
            <a:off x="7550150" y="4489450"/>
            <a:ext cx="95250" cy="190500"/>
          </a:xfrm>
          <a:custGeom>
            <a:avLst/>
            <a:gdLst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  <a:gd name="connsiteX0" fmla="*/ 0 w 95250"/>
              <a:gd name="connsiteY0" fmla="*/ 6350 h 190500"/>
              <a:gd name="connsiteX1" fmla="*/ 0 w 95250"/>
              <a:gd name="connsiteY1" fmla="*/ 190500 h 190500"/>
              <a:gd name="connsiteX2" fmla="*/ 95250 w 95250"/>
              <a:gd name="connsiteY2" fmla="*/ 190500 h 190500"/>
              <a:gd name="connsiteX3" fmla="*/ 95250 w 95250"/>
              <a:gd name="connsiteY3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190500">
                <a:moveTo>
                  <a:pt x="0" y="6350"/>
                </a:moveTo>
                <a:lnTo>
                  <a:pt x="0" y="190500"/>
                </a:lnTo>
                <a:lnTo>
                  <a:pt x="95250" y="190500"/>
                </a:lnTo>
                <a:lnTo>
                  <a:pt x="9525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 flipV="1">
            <a:off x="7550150" y="4562475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7550150" y="4600575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7546975" y="4638675"/>
            <a:ext cx="9842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3377866" cy="4013200"/>
          </a:xfrm>
        </p:spPr>
        <p:txBody>
          <a:bodyPr>
            <a:normAutofit/>
          </a:bodyPr>
          <a:lstStyle/>
          <a:p>
            <a:pPr marL="339725" indent="-339725"/>
            <a:r>
              <a:rPr lang="en-US" dirty="0" smtClean="0"/>
              <a:t>Batch computation of the compilation tree</a:t>
            </a:r>
          </a:p>
          <a:p>
            <a:pPr marL="398463" lvl="1" indent="-280988"/>
            <a:r>
              <a:rPr lang="en-US" dirty="0" smtClean="0"/>
              <a:t>No need to compute all paths, just one</a:t>
            </a:r>
          </a:p>
          <a:p>
            <a:pPr marL="398463" lvl="1" indent="-280988"/>
            <a:r>
              <a:rPr lang="en-US" dirty="0" smtClean="0"/>
              <a:t>Picking the right one seems like join ordering</a:t>
            </a:r>
          </a:p>
          <a:p>
            <a:pPr marL="639763" lvl="2" indent="-300038"/>
            <a:r>
              <a:rPr lang="en-US" dirty="0" smtClean="0"/>
              <a:t>Different cost model because of aggregate </a:t>
            </a:r>
            <a:r>
              <a:rPr lang="en-US" dirty="0" err="1" smtClean="0"/>
              <a:t>distributivity</a:t>
            </a:r>
            <a:endParaRPr lang="en-US" dirty="0" smtClean="0"/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r="33192"/>
          <a:stretch>
            <a:fillRect/>
          </a:stretch>
        </p:blipFill>
        <p:spPr>
          <a:xfrm>
            <a:off x="3670468" y="2587512"/>
            <a:ext cx="5074689" cy="3526537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676796" y="2949948"/>
            <a:ext cx="4459407" cy="3158044"/>
          </a:xfrm>
          <a:custGeom>
            <a:avLst/>
            <a:gdLst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535690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06899 w 4459407"/>
              <a:gd name="connsiteY6" fmla="*/ 14915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397212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103378 h 3310444"/>
              <a:gd name="connsiteX1" fmla="*/ 0 w 4459407"/>
              <a:gd name="connsiteY1" fmla="*/ 1019008 h 3310444"/>
              <a:gd name="connsiteX2" fmla="*/ 285296 w 4459407"/>
              <a:gd name="connsiteY2" fmla="*/ 1444928 h 3310444"/>
              <a:gd name="connsiteX3" fmla="*/ 1269897 w 4459407"/>
              <a:gd name="connsiteY3" fmla="*/ 1447287 h 3310444"/>
              <a:gd name="connsiteX4" fmla="*/ 1343729 w 4459407"/>
              <a:gd name="connsiteY4" fmla="*/ 3308085 h 3310444"/>
              <a:gd name="connsiteX5" fmla="*/ 3290505 w 4459407"/>
              <a:gd name="connsiteY5" fmla="*/ 3310444 h 3310444"/>
              <a:gd name="connsiteX6" fmla="*/ 2635499 w 4459407"/>
              <a:gd name="connsiteY6" fmla="*/ 1823570 h 3310444"/>
              <a:gd name="connsiteX7" fmla="*/ 2402161 w 4459407"/>
              <a:gd name="connsiteY7" fmla="*/ 617907 h 3310444"/>
              <a:gd name="connsiteX8" fmla="*/ 4459407 w 4459407"/>
              <a:gd name="connsiteY8" fmla="*/ 637393 h 3310444"/>
              <a:gd name="connsiteX9" fmla="*/ 4444641 w 4459407"/>
              <a:gd name="connsiteY9" fmla="*/ 0 h 3310444"/>
              <a:gd name="connsiteX10" fmla="*/ 1048404 w 4459407"/>
              <a:gd name="connsiteY10" fmla="*/ 103378 h 3310444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048404 w 4459407"/>
              <a:gd name="connsiteY10" fmla="*/ 0 h 3207066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1246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124604 w 4459407"/>
              <a:gd name="connsiteY10" fmla="*/ 0 h 3207066"/>
              <a:gd name="connsiteX0" fmla="*/ 11246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124604 w 4459407"/>
              <a:gd name="connsiteY10" fmla="*/ 27178 h 3158044"/>
              <a:gd name="connsiteX0" fmla="*/ 12008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200804 w 4459407"/>
              <a:gd name="connsiteY10" fmla="*/ 0 h 3207066"/>
              <a:gd name="connsiteX0" fmla="*/ 12770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277004 w 4459407"/>
              <a:gd name="connsiteY10" fmla="*/ 27178 h 31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9407" h="3158044">
                <a:moveTo>
                  <a:pt x="1277004" y="27178"/>
                </a:moveTo>
                <a:lnTo>
                  <a:pt x="0" y="866608"/>
                </a:lnTo>
                <a:lnTo>
                  <a:pt x="285296" y="1292528"/>
                </a:lnTo>
                <a:lnTo>
                  <a:pt x="1269897" y="1294887"/>
                </a:lnTo>
                <a:lnTo>
                  <a:pt x="1343729" y="3155685"/>
                </a:lnTo>
                <a:lnTo>
                  <a:pt x="3290505" y="3158044"/>
                </a:lnTo>
                <a:lnTo>
                  <a:pt x="2635499" y="1671170"/>
                </a:lnTo>
                <a:lnTo>
                  <a:pt x="2402161" y="465507"/>
                </a:lnTo>
                <a:lnTo>
                  <a:pt x="4459407" y="484993"/>
                </a:lnTo>
                <a:lnTo>
                  <a:pt x="4139841" y="0"/>
                </a:lnTo>
                <a:lnTo>
                  <a:pt x="1277004" y="27178"/>
                </a:lnTo>
                <a:close/>
              </a:path>
            </a:pathLst>
          </a:cu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1630" y="6025441"/>
            <a:ext cx="135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ΔR; ΔT; ΔS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</a:t>
            </a:r>
            <a:r>
              <a:rPr lang="en-US" dirty="0" err="1" smtClean="0"/>
              <a:t>Tuple</a:t>
            </a:r>
            <a:r>
              <a:rPr lang="en-US" dirty="0" smtClean="0"/>
              <a:t>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461" y="1894126"/>
            <a:ext cx="8058767" cy="1661837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&amp; </a:t>
            </a:r>
            <a:r>
              <a:rPr lang="en-US" dirty="0" err="1" smtClean="0"/>
              <a:t>HBase</a:t>
            </a:r>
            <a:r>
              <a:rPr lang="en-US" dirty="0" smtClean="0"/>
              <a:t> runtime:</a:t>
            </a:r>
          </a:p>
          <a:p>
            <a:pPr lvl="1"/>
            <a:r>
              <a:rPr lang="en-US" dirty="0" smtClean="0"/>
              <a:t>Focus on cost model for input, and intermediate result partitioning for M3 sequences</a:t>
            </a:r>
          </a:p>
          <a:p>
            <a:pPr lvl="1"/>
            <a:r>
              <a:rPr lang="en-US" dirty="0" smtClean="0"/>
              <a:t>Whole program optimization of data placement &amp; partitioning</a:t>
            </a:r>
          </a:p>
        </p:txBody>
      </p:sp>
      <p:pic>
        <p:nvPicPr>
          <p:cNvPr id="4" name="Picture 3" descr="compile-tree.jpg"/>
          <p:cNvPicPr>
            <a:picLocks noChangeAspect="1"/>
          </p:cNvPicPr>
          <p:nvPr/>
        </p:nvPicPr>
        <p:blipFill>
          <a:blip r:embed="rId2"/>
          <a:srcRect t="10063" r="33192"/>
          <a:stretch>
            <a:fillRect/>
          </a:stretch>
        </p:blipFill>
        <p:spPr>
          <a:xfrm>
            <a:off x="456305" y="4482754"/>
            <a:ext cx="3395546" cy="2122200"/>
          </a:xfrm>
          <a:prstGeom prst="rect">
            <a:avLst/>
          </a:prstGeom>
        </p:spPr>
      </p:pic>
      <p:pic>
        <p:nvPicPr>
          <p:cNvPr id="5" name="Picture 4" descr="pp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9" y="3455612"/>
            <a:ext cx="5159136" cy="674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77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87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621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1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765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7515" y="3868696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6401039" y="4318678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308091" y="4318678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4605" y="3487696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+R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205" y="3487696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+S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605" y="3487696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+T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17" name="Shape 16"/>
          <p:cNvCxnSpPr/>
          <p:nvPr/>
        </p:nvCxnSpPr>
        <p:spPr>
          <a:xfrm rot="16200000" flipH="1">
            <a:off x="5885765" y="4002046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/>
          <p:nvPr/>
        </p:nvCxnSpPr>
        <p:spPr>
          <a:xfrm rot="16200000" flipH="1">
            <a:off x="6876365" y="4040146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/>
          <p:nvPr/>
        </p:nvCxnSpPr>
        <p:spPr>
          <a:xfrm rot="16200000" flipH="1">
            <a:off x="7790765" y="4040146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95315" y="5164096"/>
            <a:ext cx="2667000" cy="304800"/>
          </a:xfrm>
          <a:prstGeom prst="roundRect">
            <a:avLst/>
          </a:prstGeom>
          <a:solidFill>
            <a:srgbClr val="99CC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99793" y="5127581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HBase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2" name="Straight Connector 21"/>
          <p:cNvCxnSpPr>
            <a:stCxn id="7" idx="2"/>
          </p:cNvCxnSpPr>
          <p:nvPr/>
        </p:nvCxnSpPr>
        <p:spPr>
          <a:xfrm rot="5400000">
            <a:off x="6514260" y="4931895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414956" y="4948706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340631" y="4945675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042513" y="4948844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7968188" y="4945813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115" y="5087896"/>
            <a:ext cx="45720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 rot="5400000">
            <a:off x="4964706" y="3396039"/>
            <a:ext cx="110689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707407" y="3815139"/>
            <a:ext cx="110688" cy="533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16388" y="4073678"/>
            <a:ext cx="119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map (product)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2115" y="4073678"/>
            <a:ext cx="877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partition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515" y="4370012"/>
            <a:ext cx="646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reduce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4457014" y="3112714"/>
            <a:ext cx="152401" cy="2514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1065754" y="3760053"/>
            <a:ext cx="123385" cy="791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37515" y="4161891"/>
            <a:ext cx="56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input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515" y="4046496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5614" y="4046496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8216" y="4052846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92315" y="4052846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8966" y="4059196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13065" y="4059196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74828" y="5799039"/>
            <a:ext cx="193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model?</a:t>
            </a:r>
            <a:endParaRPr lang="en-US" dirty="0"/>
          </a:p>
        </p:txBody>
      </p:sp>
      <p:sp>
        <p:nvSpPr>
          <p:cNvPr id="43" name="Freeform 42"/>
          <p:cNvSpPr/>
          <p:nvPr/>
        </p:nvSpPr>
        <p:spPr>
          <a:xfrm>
            <a:off x="503868" y="4511446"/>
            <a:ext cx="2892372" cy="2024825"/>
          </a:xfrm>
          <a:custGeom>
            <a:avLst/>
            <a:gdLst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535690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132896 w 4459407"/>
              <a:gd name="connsiteY2" fmla="*/ 14177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4707"/>
              <a:gd name="connsiteX1" fmla="*/ 0 w 4459407"/>
              <a:gd name="connsiteY1" fmla="*/ 915630 h 3204707"/>
              <a:gd name="connsiteX2" fmla="*/ 285296 w 4459407"/>
              <a:gd name="connsiteY2" fmla="*/ 1341550 h 3204707"/>
              <a:gd name="connsiteX3" fmla="*/ 1269897 w 4459407"/>
              <a:gd name="connsiteY3" fmla="*/ 1343909 h 3204707"/>
              <a:gd name="connsiteX4" fmla="*/ 1343729 w 4459407"/>
              <a:gd name="connsiteY4" fmla="*/ 3204707 h 3204707"/>
              <a:gd name="connsiteX5" fmla="*/ 3366705 w 4459407"/>
              <a:gd name="connsiteY5" fmla="*/ 3130866 h 3204707"/>
              <a:gd name="connsiteX6" fmla="*/ 2406899 w 4459407"/>
              <a:gd name="connsiteY6" fmla="*/ 1491592 h 3204707"/>
              <a:gd name="connsiteX7" fmla="*/ 2554561 w 4459407"/>
              <a:gd name="connsiteY7" fmla="*/ 590729 h 3204707"/>
              <a:gd name="connsiteX8" fmla="*/ 4459407 w 4459407"/>
              <a:gd name="connsiteY8" fmla="*/ 457815 h 3204707"/>
              <a:gd name="connsiteX9" fmla="*/ 4208381 w 4459407"/>
              <a:gd name="connsiteY9" fmla="*/ 103377 h 3204707"/>
              <a:gd name="connsiteX10" fmla="*/ 1048404 w 4459407"/>
              <a:gd name="connsiteY10" fmla="*/ 0 h 3204707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06899 w 4459407"/>
              <a:gd name="connsiteY6" fmla="*/ 14915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554561 w 4459407"/>
              <a:gd name="connsiteY7" fmla="*/ 5907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4578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4830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20838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3972121 w 4459407"/>
              <a:gd name="connsiteY9" fmla="*/ 103377 h 3207066"/>
              <a:gd name="connsiteX10" fmla="*/ 1048404 w 4459407"/>
              <a:gd name="connsiteY10" fmla="*/ 0 h 3207066"/>
              <a:gd name="connsiteX0" fmla="*/ 1048404 w 4459407"/>
              <a:gd name="connsiteY0" fmla="*/ 103378 h 3310444"/>
              <a:gd name="connsiteX1" fmla="*/ 0 w 4459407"/>
              <a:gd name="connsiteY1" fmla="*/ 1019008 h 3310444"/>
              <a:gd name="connsiteX2" fmla="*/ 285296 w 4459407"/>
              <a:gd name="connsiteY2" fmla="*/ 1444928 h 3310444"/>
              <a:gd name="connsiteX3" fmla="*/ 1269897 w 4459407"/>
              <a:gd name="connsiteY3" fmla="*/ 1447287 h 3310444"/>
              <a:gd name="connsiteX4" fmla="*/ 1343729 w 4459407"/>
              <a:gd name="connsiteY4" fmla="*/ 3308085 h 3310444"/>
              <a:gd name="connsiteX5" fmla="*/ 3290505 w 4459407"/>
              <a:gd name="connsiteY5" fmla="*/ 3310444 h 3310444"/>
              <a:gd name="connsiteX6" fmla="*/ 2635499 w 4459407"/>
              <a:gd name="connsiteY6" fmla="*/ 1823570 h 3310444"/>
              <a:gd name="connsiteX7" fmla="*/ 2402161 w 4459407"/>
              <a:gd name="connsiteY7" fmla="*/ 617907 h 3310444"/>
              <a:gd name="connsiteX8" fmla="*/ 4459407 w 4459407"/>
              <a:gd name="connsiteY8" fmla="*/ 637393 h 3310444"/>
              <a:gd name="connsiteX9" fmla="*/ 4444641 w 4459407"/>
              <a:gd name="connsiteY9" fmla="*/ 0 h 3310444"/>
              <a:gd name="connsiteX10" fmla="*/ 1048404 w 4459407"/>
              <a:gd name="connsiteY10" fmla="*/ 103378 h 3310444"/>
              <a:gd name="connsiteX0" fmla="*/ 10484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048404 w 4459407"/>
              <a:gd name="connsiteY10" fmla="*/ 0 h 3207066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0484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048404 w 4459407"/>
              <a:gd name="connsiteY10" fmla="*/ 27178 h 3158044"/>
              <a:gd name="connsiteX0" fmla="*/ 11246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124604 w 4459407"/>
              <a:gd name="connsiteY10" fmla="*/ 0 h 3207066"/>
              <a:gd name="connsiteX0" fmla="*/ 11246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124604 w 4459407"/>
              <a:gd name="connsiteY10" fmla="*/ 27178 h 3158044"/>
              <a:gd name="connsiteX0" fmla="*/ 1200804 w 4459407"/>
              <a:gd name="connsiteY0" fmla="*/ 0 h 3207066"/>
              <a:gd name="connsiteX1" fmla="*/ 0 w 4459407"/>
              <a:gd name="connsiteY1" fmla="*/ 915630 h 3207066"/>
              <a:gd name="connsiteX2" fmla="*/ 285296 w 4459407"/>
              <a:gd name="connsiteY2" fmla="*/ 1341550 h 3207066"/>
              <a:gd name="connsiteX3" fmla="*/ 1269897 w 4459407"/>
              <a:gd name="connsiteY3" fmla="*/ 1343909 h 3207066"/>
              <a:gd name="connsiteX4" fmla="*/ 1343729 w 4459407"/>
              <a:gd name="connsiteY4" fmla="*/ 3204707 h 3207066"/>
              <a:gd name="connsiteX5" fmla="*/ 3290505 w 4459407"/>
              <a:gd name="connsiteY5" fmla="*/ 3207066 h 3207066"/>
              <a:gd name="connsiteX6" fmla="*/ 2635499 w 4459407"/>
              <a:gd name="connsiteY6" fmla="*/ 1720192 h 3207066"/>
              <a:gd name="connsiteX7" fmla="*/ 2402161 w 4459407"/>
              <a:gd name="connsiteY7" fmla="*/ 514529 h 3207066"/>
              <a:gd name="connsiteX8" fmla="*/ 4459407 w 4459407"/>
              <a:gd name="connsiteY8" fmla="*/ 534015 h 3207066"/>
              <a:gd name="connsiteX9" fmla="*/ 4139841 w 4459407"/>
              <a:gd name="connsiteY9" fmla="*/ 49022 h 3207066"/>
              <a:gd name="connsiteX10" fmla="*/ 1200804 w 4459407"/>
              <a:gd name="connsiteY10" fmla="*/ 0 h 3207066"/>
              <a:gd name="connsiteX0" fmla="*/ 1277004 w 4459407"/>
              <a:gd name="connsiteY0" fmla="*/ 27178 h 3158044"/>
              <a:gd name="connsiteX1" fmla="*/ 0 w 4459407"/>
              <a:gd name="connsiteY1" fmla="*/ 866608 h 3158044"/>
              <a:gd name="connsiteX2" fmla="*/ 285296 w 4459407"/>
              <a:gd name="connsiteY2" fmla="*/ 1292528 h 3158044"/>
              <a:gd name="connsiteX3" fmla="*/ 1269897 w 4459407"/>
              <a:gd name="connsiteY3" fmla="*/ 1294887 h 3158044"/>
              <a:gd name="connsiteX4" fmla="*/ 1343729 w 4459407"/>
              <a:gd name="connsiteY4" fmla="*/ 3155685 h 3158044"/>
              <a:gd name="connsiteX5" fmla="*/ 3290505 w 4459407"/>
              <a:gd name="connsiteY5" fmla="*/ 3158044 h 3158044"/>
              <a:gd name="connsiteX6" fmla="*/ 2635499 w 4459407"/>
              <a:gd name="connsiteY6" fmla="*/ 1671170 h 3158044"/>
              <a:gd name="connsiteX7" fmla="*/ 2402161 w 4459407"/>
              <a:gd name="connsiteY7" fmla="*/ 465507 h 3158044"/>
              <a:gd name="connsiteX8" fmla="*/ 4459407 w 4459407"/>
              <a:gd name="connsiteY8" fmla="*/ 484993 h 3158044"/>
              <a:gd name="connsiteX9" fmla="*/ 4139841 w 4459407"/>
              <a:gd name="connsiteY9" fmla="*/ 0 h 3158044"/>
              <a:gd name="connsiteX10" fmla="*/ 1277004 w 4459407"/>
              <a:gd name="connsiteY10" fmla="*/ 27178 h 31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59407" h="3158044">
                <a:moveTo>
                  <a:pt x="1277004" y="27178"/>
                </a:moveTo>
                <a:lnTo>
                  <a:pt x="0" y="866608"/>
                </a:lnTo>
                <a:lnTo>
                  <a:pt x="285296" y="1292528"/>
                </a:lnTo>
                <a:lnTo>
                  <a:pt x="1269897" y="1294887"/>
                </a:lnTo>
                <a:lnTo>
                  <a:pt x="1343729" y="3155685"/>
                </a:lnTo>
                <a:lnTo>
                  <a:pt x="3290505" y="3158044"/>
                </a:lnTo>
                <a:lnTo>
                  <a:pt x="2635499" y="1671170"/>
                </a:lnTo>
                <a:lnTo>
                  <a:pt x="2402161" y="465507"/>
                </a:lnTo>
                <a:lnTo>
                  <a:pt x="4459407" y="484993"/>
                </a:lnTo>
                <a:lnTo>
                  <a:pt x="4139841" y="0"/>
                </a:lnTo>
                <a:lnTo>
                  <a:pt x="1277004" y="27178"/>
                </a:lnTo>
                <a:close/>
              </a:path>
            </a:pathLst>
          </a:cu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942589" y="5597162"/>
            <a:ext cx="398688" cy="191987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Workload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776027"/>
            <a:ext cx="3617277" cy="4013200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smtClean="0"/>
              <a:t>book queries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953" y="3691609"/>
            <a:ext cx="3968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AX: find the ‘ax’ in an </a:t>
            </a:r>
            <a:r>
              <a:rPr lang="en-US" sz="1200" dirty="0" err="1" smtClean="0"/>
              <a:t>orderbook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, </a:t>
            </a:r>
            <a:r>
              <a:rPr lang="en-US" sz="1200" dirty="0" err="1" smtClean="0"/>
              <a:t>sum(a.v-b.v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b.broker_id</a:t>
            </a:r>
            <a:r>
              <a:rPr lang="en-US" sz="1200" dirty="0" smtClean="0"/>
              <a:t> = </a:t>
            </a:r>
            <a:r>
              <a:rPr lang="en-US" sz="1200" dirty="0" err="1" smtClean="0"/>
              <a:t>a.broker_id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( (a.p+-1*</a:t>
            </a:r>
            <a:r>
              <a:rPr lang="en-US" sz="1200" dirty="0" err="1" smtClean="0"/>
              <a:t>b.p</a:t>
            </a:r>
            <a:r>
              <a:rPr lang="en-US" sz="1200" dirty="0" smtClean="0"/>
              <a:t> &gt; 1000) or (b.p+-1*</a:t>
            </a:r>
            <a:r>
              <a:rPr lang="en-US" sz="1200" dirty="0" err="1" smtClean="0"/>
              <a:t>a.p</a:t>
            </a:r>
            <a:r>
              <a:rPr lang="en-US" sz="1200" dirty="0" smtClean="0"/>
              <a:t> &gt; 1000) 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b.broker_id</a:t>
            </a:r>
            <a:endParaRPr 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6952" y="2447475"/>
            <a:ext cx="39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VWAP: compute a </a:t>
            </a:r>
            <a:r>
              <a:rPr lang="en-US" sz="1200" dirty="0" err="1" smtClean="0"/>
              <a:t>vwap</a:t>
            </a:r>
            <a:r>
              <a:rPr lang="en-US" sz="1200" dirty="0" smtClean="0"/>
              <a:t> over the top 25% most voluminous orders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sum(b.p</a:t>
            </a:r>
            <a:r>
              <a:rPr lang="en-US" sz="1200" dirty="0" smtClean="0"/>
              <a:t>*</a:t>
            </a:r>
            <a:r>
              <a:rPr lang="en-US" sz="1200" dirty="0" err="1" smtClean="0"/>
              <a:t>b.v</a:t>
            </a:r>
            <a:r>
              <a:rPr lang="en-US" sz="1200" dirty="0" smtClean="0"/>
              <a:t>)</a:t>
            </a:r>
          </a:p>
          <a:p>
            <a:pPr>
              <a:tabLst>
                <a:tab pos="457200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endParaRPr lang="en-US" sz="1200" dirty="0" smtClean="0"/>
          </a:p>
          <a:p>
            <a:r>
              <a:rPr lang="en-US" sz="1200" dirty="0" smtClean="0"/>
              <a:t>where 0.25*(select sum(b1.v) from bids b1) &gt;</a:t>
            </a:r>
          </a:p>
          <a:p>
            <a:r>
              <a:rPr lang="en-US" sz="1200" dirty="0" smtClean="0"/>
              <a:t>        (select sum(b2.v) from bids b2 where b2.p &gt; </a:t>
            </a:r>
            <a:r>
              <a:rPr lang="en-US" sz="1200" dirty="0" err="1" smtClean="0"/>
              <a:t>b.p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86953" y="4956336"/>
            <a:ext cx="379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PS: compute the price spread between order books for significant orders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sum(a.p-b.p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	bids </a:t>
            </a:r>
            <a:r>
              <a:rPr lang="en-US" sz="1200" dirty="0" err="1" smtClean="0"/>
              <a:t>b</a:t>
            </a:r>
            <a:r>
              <a:rPr lang="en-US" sz="1200" dirty="0" smtClean="0"/>
              <a:t>, asks a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( </a:t>
            </a:r>
            <a:r>
              <a:rPr lang="en-US" sz="1200" dirty="0" err="1" smtClean="0"/>
              <a:t>b.v</a:t>
            </a:r>
            <a:r>
              <a:rPr lang="en-US" sz="1200" dirty="0" smtClean="0"/>
              <a:t>&gt;0.0001*(select sum(b1.v) from bids b1) 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and	( </a:t>
            </a:r>
            <a:r>
              <a:rPr lang="en-US" sz="1200" dirty="0" err="1" smtClean="0"/>
              <a:t>a.v</a:t>
            </a:r>
            <a:r>
              <a:rPr lang="en-US" sz="1200" dirty="0" smtClean="0"/>
              <a:t>&gt;0.0001*(select sum(a1.v) from asks a1) )</a:t>
            </a:r>
          </a:p>
          <a:p>
            <a:pPr>
              <a:tabLst>
                <a:tab pos="515938" algn="l"/>
              </a:tabLst>
            </a:pP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960641" y="2222811"/>
            <a:ext cx="4008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3: shipping priority query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,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from	customer </a:t>
            </a:r>
            <a:r>
              <a:rPr lang="en-US" sz="1200" dirty="0" err="1" smtClean="0"/>
              <a:t>c</a:t>
            </a:r>
            <a:r>
              <a:rPr lang="en-US" sz="1200" dirty="0" smtClean="0"/>
              <a:t>, orders </a:t>
            </a:r>
            <a:r>
              <a:rPr lang="en-US" sz="1200" dirty="0" err="1" smtClean="0"/>
              <a:t>o</a:t>
            </a:r>
            <a:r>
              <a:rPr lang="en-US" sz="1200" dirty="0" smtClean="0"/>
              <a:t>,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c.custkey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o.custkey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and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 = </a:t>
            </a:r>
            <a:r>
              <a:rPr lang="en-US" sz="1200" dirty="0" err="1" smtClean="0"/>
              <a:t>o.orderkey</a:t>
            </a:r>
            <a:endParaRPr lang="en-US" sz="1200" dirty="0" smtClean="0"/>
          </a:p>
          <a:p>
            <a:pPr>
              <a:tabLst>
                <a:tab pos="684213" algn="l"/>
              </a:tabLst>
            </a:pPr>
            <a:r>
              <a:rPr lang="en-US" sz="1200" dirty="0" smtClean="0"/>
              <a:t>group by	</a:t>
            </a:r>
            <a:r>
              <a:rPr lang="en-US" sz="1200" dirty="0" err="1" smtClean="0"/>
              <a:t>l.orderkey</a:t>
            </a:r>
            <a:r>
              <a:rPr lang="en-US" sz="1200" dirty="0" smtClean="0"/>
              <a:t>, </a:t>
            </a:r>
            <a:r>
              <a:rPr lang="en-US" sz="1200" dirty="0" err="1" smtClean="0"/>
              <a:t>o.shippriority</a:t>
            </a:r>
            <a:r>
              <a:rPr lang="en-US" sz="1200" dirty="0" smtClean="0"/>
              <a:t>;</a:t>
            </a:r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60641" y="3459366"/>
            <a:ext cx="38020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11: important stock identification query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select	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,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from 	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>
              <a:tabLst>
                <a:tab pos="515938" algn="l"/>
              </a:tabLst>
            </a:pPr>
            <a:r>
              <a:rPr lang="en-US" sz="1200" dirty="0" smtClean="0"/>
              <a:t>where	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endParaRPr lang="en-US" sz="1200" dirty="0" smtClean="0"/>
          </a:p>
          <a:p>
            <a:r>
              <a:rPr lang="en-US" sz="1200" dirty="0" smtClean="0"/>
              <a:t>group by </a:t>
            </a:r>
            <a:r>
              <a:rPr lang="en-US" sz="1200" dirty="0" err="1" smtClean="0"/>
              <a:t>ps.partkey</a:t>
            </a:r>
            <a:r>
              <a:rPr lang="en-US" sz="1200" dirty="0" smtClean="0"/>
              <a:t> having</a:t>
            </a:r>
          </a:p>
          <a:p>
            <a:pPr marL="169863" lvl="3">
              <a:tabLst>
                <a:tab pos="684213" algn="l"/>
                <a:tab pos="803275" algn="l"/>
              </a:tabLst>
            </a:pP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 &gt;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(select </a:t>
            </a:r>
            <a:r>
              <a:rPr lang="en-US" sz="1200" dirty="0" err="1" smtClean="0"/>
              <a:t>sum(ps.supplycost</a:t>
            </a:r>
            <a:r>
              <a:rPr lang="en-US" sz="1200" dirty="0" smtClean="0"/>
              <a:t> * </a:t>
            </a:r>
            <a:r>
              <a:rPr lang="en-US" sz="1200" dirty="0" err="1" smtClean="0"/>
              <a:t>ps.availqty</a:t>
            </a:r>
            <a:r>
              <a:rPr lang="en-US" sz="1200" dirty="0" smtClean="0"/>
              <a:t>)</a:t>
            </a:r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from  </a:t>
            </a:r>
            <a:r>
              <a:rPr lang="en-US" sz="1200" dirty="0" err="1" smtClean="0"/>
              <a:t>partsupp</a:t>
            </a:r>
            <a:r>
              <a:rPr lang="en-US" sz="1200" dirty="0" smtClean="0"/>
              <a:t> </a:t>
            </a:r>
            <a:r>
              <a:rPr lang="en-US" sz="1200" dirty="0" err="1" smtClean="0"/>
              <a:t>ps</a:t>
            </a:r>
            <a:r>
              <a:rPr lang="en-US" sz="1200" dirty="0" smtClean="0"/>
              <a:t>, supplier </a:t>
            </a:r>
            <a:r>
              <a:rPr lang="en-US" sz="1200" dirty="0" err="1" smtClean="0"/>
              <a:t>s</a:t>
            </a:r>
            <a:endParaRPr lang="en-US" sz="1200" dirty="0" smtClean="0"/>
          </a:p>
          <a:p>
            <a:pPr marL="349250" lvl="4">
              <a:tabLst>
                <a:tab pos="684213" algn="l"/>
                <a:tab pos="803275" algn="l"/>
              </a:tabLst>
            </a:pPr>
            <a:r>
              <a:rPr lang="en-US" sz="1200" dirty="0" smtClean="0"/>
              <a:t>where </a:t>
            </a:r>
            <a:r>
              <a:rPr lang="en-US" sz="1200" dirty="0" err="1" smtClean="0"/>
              <a:t>ps.suppkey</a:t>
            </a:r>
            <a:r>
              <a:rPr lang="en-US" sz="1200" dirty="0" smtClean="0"/>
              <a:t> = </a:t>
            </a:r>
            <a:r>
              <a:rPr lang="en-US" sz="1200" dirty="0" err="1" smtClean="0"/>
              <a:t>s.suppkey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60641" y="5249919"/>
            <a:ext cx="36442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Query 17: small-quantity-order </a:t>
            </a:r>
            <a:r>
              <a:rPr lang="en-US" sz="1200" smtClean="0"/>
              <a:t>revenue query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sum(l.extendedprice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from  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</a:t>
            </a:r>
            <a:r>
              <a:rPr lang="en-US" sz="1200" dirty="0" err="1" smtClean="0"/>
              <a:t>l</a:t>
            </a:r>
            <a:r>
              <a:rPr lang="en-US" sz="1200" dirty="0" smtClean="0"/>
              <a:t>, parts </a:t>
            </a:r>
            <a:r>
              <a:rPr lang="en-US" sz="1200" dirty="0" err="1" smtClean="0"/>
              <a:t>p</a:t>
            </a:r>
            <a:endParaRPr lang="en-US" sz="1200" dirty="0" smtClean="0"/>
          </a:p>
          <a:p>
            <a:r>
              <a:rPr lang="en-US" sz="1200" dirty="0" smtClean="0"/>
              <a:t>where 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 = </a:t>
            </a:r>
            <a:r>
              <a:rPr lang="en-US" sz="1200" dirty="0" err="1" smtClean="0"/>
              <a:t>l.partkey</a:t>
            </a:r>
            <a:endParaRPr lang="en-US" sz="1200" dirty="0" smtClean="0"/>
          </a:p>
          <a:p>
            <a:r>
              <a:rPr lang="en-US" sz="1200" dirty="0" smtClean="0"/>
              <a:t>and    </a:t>
            </a:r>
            <a:r>
              <a:rPr lang="en-US" sz="1200" dirty="0" err="1" smtClean="0"/>
              <a:t>l.quantity</a:t>
            </a:r>
            <a:r>
              <a:rPr lang="en-US" sz="1200" dirty="0" smtClean="0"/>
              <a:t> &lt; 0.005*</a:t>
            </a:r>
          </a:p>
          <a:p>
            <a:r>
              <a:rPr lang="en-US" sz="1200" dirty="0" smtClean="0"/>
              <a:t>       (select sum(l2.quantity)</a:t>
            </a:r>
          </a:p>
          <a:p>
            <a:r>
              <a:rPr lang="en-US" sz="1200" dirty="0" smtClean="0"/>
              <a:t>        from </a:t>
            </a:r>
            <a:r>
              <a:rPr lang="en-US" sz="1200" dirty="0" err="1" smtClean="0"/>
              <a:t>lineitem</a:t>
            </a:r>
            <a:r>
              <a:rPr lang="en-US" sz="1200" dirty="0" smtClean="0"/>
              <a:t> l2 where l2.partkey = </a:t>
            </a:r>
            <a:r>
              <a:rPr lang="en-US" sz="1200" dirty="0" err="1" smtClean="0"/>
              <a:t>p.partkey</a:t>
            </a:r>
            <a:r>
              <a:rPr lang="en-US" sz="1200" dirty="0" smtClean="0"/>
              <a:t>);</a:t>
            </a:r>
          </a:p>
          <a:p>
            <a:endParaRPr lang="en-US" sz="1200" dirty="0"/>
          </a:p>
        </p:txBody>
      </p:sp>
      <p:sp>
        <p:nvSpPr>
          <p:cNvPr id="10" name="Vertical Text Placeholder 2"/>
          <p:cNvSpPr txBox="1">
            <a:spLocks/>
          </p:cNvSpPr>
          <p:nvPr/>
        </p:nvSpPr>
        <p:spPr bwMode="auto">
          <a:xfrm>
            <a:off x="4703763" y="1776027"/>
            <a:ext cx="3617277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TPC-H queries: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1746250" y="2473325"/>
            <a:ext cx="1543050" cy="1435100"/>
          </a:xfrm>
          <a:prstGeom prst="can">
            <a:avLst>
              <a:gd name="adj" fmla="val 10834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908050" y="3387725"/>
            <a:ext cx="7162800" cy="1588"/>
          </a:xfrm>
          <a:prstGeom prst="line">
            <a:avLst/>
          </a:prstGeom>
          <a:ln w="381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1822450" y="3305175"/>
            <a:ext cx="914400" cy="539750"/>
          </a:xfrm>
          <a:prstGeom prst="can">
            <a:avLst>
              <a:gd name="adj" fmla="val 20539"/>
            </a:avLst>
          </a:prstGeom>
          <a:solidFill>
            <a:srgbClr val="3366FF"/>
          </a:solidFill>
          <a:ln>
            <a:solidFill>
              <a:srgbClr val="00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Data Stream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495800"/>
            <a:ext cx="8574087" cy="2133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Data stream processing: querying continuously arriving </a:t>
            </a:r>
            <a:r>
              <a:rPr lang="en-US" dirty="0" err="1" smtClean="0"/>
              <a:t>tuples</a:t>
            </a:r>
            <a:endParaRPr lang="en-US" dirty="0" smtClean="0"/>
          </a:p>
          <a:p>
            <a:pPr>
              <a:spcBef>
                <a:spcPts val="600"/>
              </a:spcBef>
              <a:buNone/>
            </a:pPr>
            <a:r>
              <a:rPr lang="en-US" dirty="0" smtClean="0"/>
              <a:t>	[</a:t>
            </a:r>
            <a:r>
              <a:rPr lang="en-US" dirty="0" err="1" smtClean="0"/>
              <a:t>Abadi</a:t>
            </a:r>
            <a:r>
              <a:rPr lang="en-US" dirty="0" smtClean="0"/>
              <a:t> et al. ‘02, </a:t>
            </a:r>
            <a:r>
              <a:rPr lang="en-US" dirty="0" err="1" smtClean="0"/>
              <a:t>Motwani</a:t>
            </a:r>
            <a:r>
              <a:rPr lang="en-US" dirty="0" smtClean="0"/>
              <a:t> et al. ‘03, </a:t>
            </a:r>
            <a:r>
              <a:rPr lang="en-US" dirty="0" err="1" smtClean="0"/>
              <a:t>Chandrasekaran</a:t>
            </a:r>
            <a:r>
              <a:rPr lang="en-US" dirty="0" smtClean="0"/>
              <a:t> et al. ‘03]</a:t>
            </a:r>
          </a:p>
          <a:p>
            <a:r>
              <a:rPr lang="en-US" dirty="0" smtClean="0"/>
              <a:t>Core architectural features:</a:t>
            </a:r>
          </a:p>
          <a:p>
            <a:pPr lvl="1"/>
            <a:r>
              <a:rPr lang="en-US" dirty="0" smtClean="0"/>
              <a:t>Persistent query interpreter, with non-blocking pipelined operators and optional storage access</a:t>
            </a:r>
          </a:p>
          <a:p>
            <a:pPr lvl="1"/>
            <a:r>
              <a:rPr lang="en-US" dirty="0" smtClean="0"/>
              <a:t>Stream and pattern processing: segmenting “infinite” sequences with windows, heartbeats, etc</a:t>
            </a:r>
          </a:p>
          <a:p>
            <a:r>
              <a:rPr lang="en-US" dirty="0" smtClean="0"/>
              <a:t>Industrial impact: financial applications, particularly algorithmic trading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an 3"/>
          <p:cNvSpPr>
            <a:spLocks noChangeArrowheads="1"/>
          </p:cNvSpPr>
          <p:nvPr/>
        </p:nvSpPr>
        <p:spPr bwMode="auto">
          <a:xfrm>
            <a:off x="6267450" y="3581401"/>
            <a:ext cx="693737" cy="381000"/>
          </a:xfrm>
          <a:prstGeom prst="can">
            <a:avLst>
              <a:gd name="adj" fmla="val 19306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5580063" y="2435225"/>
            <a:ext cx="2281237" cy="7461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027613" y="2600325"/>
            <a:ext cx="792163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Notched Right Arrow 6"/>
          <p:cNvSpPr/>
          <p:nvPr/>
        </p:nvSpPr>
        <p:spPr>
          <a:xfrm>
            <a:off x="7866063" y="2608263"/>
            <a:ext cx="509587" cy="40798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urved Up Arrow 7"/>
          <p:cNvSpPr>
            <a:spLocks noChangeArrowheads="1"/>
          </p:cNvSpPr>
          <p:nvPr/>
        </p:nvSpPr>
        <p:spPr bwMode="auto">
          <a:xfrm>
            <a:off x="6318250" y="3257550"/>
            <a:ext cx="595312" cy="247650"/>
          </a:xfrm>
          <a:prstGeom prst="curvedUpArrow">
            <a:avLst>
              <a:gd name="adj1" fmla="val 25023"/>
              <a:gd name="adj2" fmla="val 66274"/>
              <a:gd name="adj3" fmla="val 25000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894263" y="2209800"/>
            <a:ext cx="755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Data stream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656263" y="2397125"/>
            <a:ext cx="2081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Continuous queries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0300" y="3624262"/>
            <a:ext cx="814387" cy="3063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Calibri" charset="0"/>
              </a:rPr>
              <a:t>Storage</a:t>
            </a:r>
            <a:endParaRPr lang="en-US" sz="1400" dirty="0">
              <a:solidFill>
                <a:srgbClr val="7F7F7F"/>
              </a:solidFill>
              <a:latin typeface="Calibri" charset="0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5608637" y="1838325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charset="0"/>
              </a:rPr>
              <a:t>Data stream management system (DSMS)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136650" y="3387725"/>
            <a:ext cx="663575" cy="336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762000" y="3644900"/>
            <a:ext cx="7556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Updates</a:t>
            </a:r>
            <a:endParaRPr lang="en-US" sz="1200" dirty="0">
              <a:latin typeface="Calibri" charset="0"/>
            </a:endParaRPr>
          </a:p>
        </p:txBody>
      </p:sp>
      <p:sp>
        <p:nvSpPr>
          <p:cNvPr id="18" name="TextBox 21"/>
          <p:cNvSpPr txBox="1">
            <a:spLocks noChangeArrowheads="1"/>
          </p:cNvSpPr>
          <p:nvPr/>
        </p:nvSpPr>
        <p:spPr bwMode="auto">
          <a:xfrm>
            <a:off x="1212850" y="1891526"/>
            <a:ext cx="259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Ad-hoc OLTP, OLAP </a:t>
            </a:r>
            <a:r>
              <a:rPr lang="en-US" sz="1200" dirty="0" smtClean="0">
                <a:latin typeface="Calibri" charset="0"/>
              </a:rPr>
              <a:t>queries &amp; results</a:t>
            </a:r>
            <a:endParaRPr lang="en-US" sz="1200" dirty="0">
              <a:latin typeface="Calibri" charset="0"/>
            </a:endParaRPr>
          </a:p>
        </p:txBody>
      </p:sp>
      <p:sp>
        <p:nvSpPr>
          <p:cNvPr id="13" name="Can 12"/>
          <p:cNvSpPr/>
          <p:nvPr/>
        </p:nvSpPr>
        <p:spPr>
          <a:xfrm>
            <a:off x="1822450" y="2701925"/>
            <a:ext cx="914400" cy="685800"/>
          </a:xfrm>
          <a:prstGeom prst="can">
            <a:avLst>
              <a:gd name="adj" fmla="val 16667"/>
            </a:avLst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46250" y="2778125"/>
            <a:ext cx="1066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 charset="0"/>
              </a:rPr>
              <a:t>Query processor</a:t>
            </a:r>
            <a:endParaRPr lang="en-US" sz="1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2616200" y="3006725"/>
            <a:ext cx="8143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DBMS</a:t>
            </a:r>
          </a:p>
        </p:txBody>
      </p:sp>
      <p:sp>
        <p:nvSpPr>
          <p:cNvPr id="24" name="TextBox 19"/>
          <p:cNvSpPr txBox="1">
            <a:spLocks noChangeArrowheads="1"/>
          </p:cNvSpPr>
          <p:nvPr/>
        </p:nvSpPr>
        <p:spPr bwMode="auto">
          <a:xfrm>
            <a:off x="1846262" y="3462337"/>
            <a:ext cx="814388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 charset="0"/>
              </a:rPr>
              <a:t>Storage</a:t>
            </a:r>
            <a:endParaRPr lang="en-US" sz="1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15" name="Curved Up Arrow 14"/>
          <p:cNvSpPr/>
          <p:nvPr/>
        </p:nvSpPr>
        <p:spPr>
          <a:xfrm>
            <a:off x="1974850" y="2168525"/>
            <a:ext cx="1066800" cy="381000"/>
          </a:xfrm>
          <a:prstGeom prst="curvedUpArrow">
            <a:avLst>
              <a:gd name="adj1" fmla="val 34844"/>
              <a:gd name="adj2" fmla="val 101501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64637" y="4064000"/>
            <a:ext cx="2839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Traditional persistent store architecture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48956" y="4064000"/>
            <a:ext cx="2921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Straight-through processing architecture</a:t>
            </a:r>
            <a:endParaRPr lang="en-US" sz="1200" dirty="0"/>
          </a:p>
        </p:txBody>
      </p:sp>
      <p:grpSp>
        <p:nvGrpSpPr>
          <p:cNvPr id="19" name="Group 35"/>
          <p:cNvGrpSpPr>
            <a:grpSpLocks/>
          </p:cNvGrpSpPr>
          <p:nvPr/>
        </p:nvGrpSpPr>
        <p:grpSpPr bwMode="auto">
          <a:xfrm>
            <a:off x="6013450" y="2701925"/>
            <a:ext cx="1587500" cy="379412"/>
            <a:chOff x="1447800" y="6173680"/>
            <a:chExt cx="1630533" cy="389877"/>
          </a:xfrm>
        </p:grpSpPr>
        <p:sp>
          <p:nvSpPr>
            <p:cNvPr id="30" name="Rounded Rectangle 29"/>
            <p:cNvSpPr>
              <a:spLocks noChangeArrowheads="1"/>
            </p:cNvSpPr>
            <p:nvPr/>
          </p:nvSpPr>
          <p:spPr bwMode="auto">
            <a:xfrm>
              <a:off x="1649767" y="6173680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1651986" y="641115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2058880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2400554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4" name="Straight Connector 33"/>
            <p:cNvCxnSpPr>
              <a:endCxn id="30" idx="1"/>
            </p:cNvCxnSpPr>
            <p:nvPr/>
          </p:nvCxnSpPr>
          <p:spPr>
            <a:xfrm>
              <a:off x="1447800" y="624871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447800" y="647709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1" idx="3"/>
              <a:endCxn id="32" idx="1"/>
            </p:cNvCxnSpPr>
            <p:nvPr/>
          </p:nvCxnSpPr>
          <p:spPr>
            <a:xfrm flipV="1">
              <a:off x="1879891" y="6377590"/>
              <a:ext cx="179359" cy="10929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3"/>
              <a:endCxn id="32" idx="1"/>
            </p:cNvCxnSpPr>
            <p:nvPr/>
          </p:nvCxnSpPr>
          <p:spPr>
            <a:xfrm>
              <a:off x="1878261" y="6250350"/>
              <a:ext cx="180989" cy="12724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>
              <a:spLocks noChangeArrowheads="1"/>
            </p:cNvSpPr>
            <p:nvPr/>
          </p:nvSpPr>
          <p:spPr bwMode="auto">
            <a:xfrm>
              <a:off x="2733428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9" name="Straight Connector 38"/>
            <p:cNvCxnSpPr>
              <a:stCxn id="32" idx="3"/>
              <a:endCxn id="33" idx="1"/>
            </p:cNvCxnSpPr>
            <p:nvPr/>
          </p:nvCxnSpPr>
          <p:spPr>
            <a:xfrm>
              <a:off x="2287524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3" idx="3"/>
              <a:endCxn id="38" idx="1"/>
            </p:cNvCxnSpPr>
            <p:nvPr/>
          </p:nvCxnSpPr>
          <p:spPr>
            <a:xfrm>
              <a:off x="2629936" y="6377590"/>
              <a:ext cx="102724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965826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4032250" y="307994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Memory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86138" y="33877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613650" y="216852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Windowed </a:t>
            </a:r>
            <a:r>
              <a:rPr lang="en-US" sz="1200" dirty="0" smtClean="0">
                <a:latin typeface="Calibri" charset="0"/>
              </a:rPr>
              <a:t>results</a:t>
            </a:r>
            <a:endParaRPr lang="en-US" sz="1200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953000" y="1989668"/>
            <a:ext cx="3962400" cy="4419600"/>
          </a:xfrm>
          <a:prstGeom prst="roundRect">
            <a:avLst>
              <a:gd name="adj" fmla="val 10157"/>
            </a:avLst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25400" dir="2700000" sx="101000" sy="101000" rotWithShape="0">
              <a:schemeClr val="tx1">
                <a:lumMod val="65000"/>
                <a:lumOff val="35000"/>
                <a:alpha val="7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Background: Incremental View Maintenance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592637" cy="4495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Views: define derived relations from the results of a query</a:t>
            </a:r>
          </a:p>
          <a:p>
            <a:pPr lvl="1"/>
            <a:r>
              <a:rPr lang="en-US" dirty="0" smtClean="0"/>
              <a:t>View definition queries are “continuous”</a:t>
            </a:r>
          </a:p>
          <a:p>
            <a:r>
              <a:rPr lang="en-US" dirty="0" smtClean="0"/>
              <a:t>Incremental maintenance:</a:t>
            </a:r>
          </a:p>
          <a:p>
            <a:pPr lvl="1"/>
            <a:r>
              <a:rPr lang="en-US" dirty="0" smtClean="0"/>
              <a:t>Goal: do minimal work given updates, avoid computation from scratch</a:t>
            </a:r>
          </a:p>
          <a:p>
            <a:pPr lvl="1"/>
            <a:r>
              <a:rPr lang="en-US" dirty="0" smtClean="0"/>
              <a:t>Mechanism: delta queries</a:t>
            </a:r>
          </a:p>
          <a:p>
            <a:pPr lvl="2"/>
            <a:r>
              <a:rPr lang="en-US" dirty="0" smtClean="0"/>
              <a:t>Simpler than definition query</a:t>
            </a:r>
          </a:p>
          <a:p>
            <a:pPr lvl="2"/>
            <a:r>
              <a:rPr lang="en-US" dirty="0" smtClean="0"/>
              <a:t>But… still processed with classical QP engine</a:t>
            </a:r>
          </a:p>
          <a:p>
            <a:r>
              <a:rPr lang="en-US" dirty="0" smtClean="0"/>
              <a:t>Well-studied through 1980s-today:</a:t>
            </a:r>
          </a:p>
          <a:p>
            <a:pPr marL="0" lvl="1" indent="0">
              <a:buClr>
                <a:srgbClr val="A6A6A6"/>
              </a:buClr>
              <a:buNone/>
            </a:pPr>
            <a:r>
              <a:rPr lang="en-US" dirty="0" smtClean="0"/>
              <a:t>[</a:t>
            </a:r>
            <a:r>
              <a:rPr lang="en-US" dirty="0" err="1" smtClean="0"/>
              <a:t>Roussopoulos</a:t>
            </a:r>
            <a:r>
              <a:rPr lang="en-US" dirty="0" smtClean="0"/>
              <a:t>, 1991; Yan and Larson, 1995; Colby et al, 1996; </a:t>
            </a:r>
            <a:r>
              <a:rPr lang="en-US" dirty="0" err="1" smtClean="0"/>
              <a:t>Kotidis</a:t>
            </a:r>
            <a:r>
              <a:rPr lang="en-US" dirty="0" smtClean="0"/>
              <a:t> and </a:t>
            </a:r>
            <a:r>
              <a:rPr lang="en-US" dirty="0" err="1" smtClean="0"/>
              <a:t>Roussopoulos</a:t>
            </a:r>
            <a:r>
              <a:rPr lang="en-US" dirty="0" smtClean="0"/>
              <a:t>, 2001; Zhou et al, 2007]</a:t>
            </a:r>
          </a:p>
          <a:p>
            <a:r>
              <a:rPr lang="en-US" dirty="0" smtClean="0"/>
              <a:t>No assumptions or restrictions on updates</a:t>
            </a:r>
          </a:p>
        </p:txBody>
      </p:sp>
      <p:pic>
        <p:nvPicPr>
          <p:cNvPr id="4" name="Picture 3" descr="view-ar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56" y="4047068"/>
            <a:ext cx="3386644" cy="1958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0535" y="2117005"/>
            <a:ext cx="2986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cap="all" dirty="0" smtClean="0"/>
              <a:t>create materialized view </a:t>
            </a:r>
            <a:r>
              <a:rPr lang="en-US" sz="1200" dirty="0" err="1" smtClean="0"/>
              <a:t>empdep</a:t>
            </a:r>
            <a:endParaRPr lang="en-US" sz="1200" dirty="0" smtClean="0"/>
          </a:p>
          <a:p>
            <a:r>
              <a:rPr lang="en-US" sz="1200" cap="all" dirty="0" smtClean="0"/>
              <a:t>refresh fast enable rewrite </a:t>
            </a:r>
            <a:r>
              <a:rPr lang="en-US" sz="1200" dirty="0" smtClean="0"/>
              <a:t>AS</a:t>
            </a:r>
          </a:p>
          <a:p>
            <a:r>
              <a:rPr lang="en-US" sz="1200" dirty="0" smtClean="0"/>
              <a:t>SELECT </a:t>
            </a:r>
            <a:r>
              <a:rPr lang="en-US" sz="1200" dirty="0" err="1" smtClean="0"/>
              <a:t>empno</a:t>
            </a:r>
            <a:r>
              <a:rPr lang="en-US" sz="1200" dirty="0" smtClean="0"/>
              <a:t>, </a:t>
            </a:r>
            <a:r>
              <a:rPr lang="en-US" sz="1200" dirty="0" err="1" smtClean="0"/>
              <a:t>ename</a:t>
            </a:r>
            <a:r>
              <a:rPr lang="en-US" sz="1200" dirty="0" smtClean="0"/>
              <a:t>, </a:t>
            </a:r>
            <a:r>
              <a:rPr lang="en-US" sz="1200" dirty="0" err="1" smtClean="0"/>
              <a:t>dname</a:t>
            </a:r>
            <a:endParaRPr lang="en-US" sz="1200" dirty="0" smtClean="0"/>
          </a:p>
          <a:p>
            <a:r>
              <a:rPr lang="en-US" sz="1200" dirty="0" smtClean="0"/>
              <a:t>FROM </a:t>
            </a:r>
            <a:r>
              <a:rPr lang="en-US" sz="1200" dirty="0" err="1" smtClean="0"/>
              <a:t>emp</a:t>
            </a:r>
            <a:r>
              <a:rPr lang="en-US" sz="1200" dirty="0" smtClean="0"/>
              <a:t> </a:t>
            </a:r>
            <a:r>
              <a:rPr lang="en-US" sz="1200" dirty="0" err="1" smtClean="0"/>
              <a:t>e</a:t>
            </a:r>
            <a:r>
              <a:rPr lang="en-US" sz="1200" dirty="0" smtClean="0"/>
              <a:t>, dept </a:t>
            </a:r>
            <a:r>
              <a:rPr lang="en-US" sz="1200" dirty="0" err="1" smtClean="0"/>
              <a:t>d</a:t>
            </a:r>
            <a:endParaRPr lang="en-US" sz="1200" dirty="0" smtClean="0"/>
          </a:p>
          <a:p>
            <a:r>
              <a:rPr lang="en-US" sz="1200" dirty="0" smtClean="0"/>
              <a:t>WHERE </a:t>
            </a:r>
            <a:r>
              <a:rPr lang="en-US" sz="1200" dirty="0" err="1" smtClean="0"/>
              <a:t>e.deptno</a:t>
            </a:r>
            <a:r>
              <a:rPr lang="en-US" sz="1200" dirty="0" smtClean="0"/>
              <a:t> = </a:t>
            </a:r>
            <a:r>
              <a:rPr lang="en-US" sz="1200" dirty="0" err="1" smtClean="0"/>
              <a:t>d.deptno</a:t>
            </a:r>
            <a:r>
              <a:rPr lang="en-US" sz="1200" dirty="0" smtClean="0"/>
              <a:t>;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086600" y="3208868"/>
          <a:ext cx="1676400" cy="5703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8800"/>
                <a:gridCol w="558800"/>
                <a:gridCol w="558800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empno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ename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dname</a:t>
                      </a:r>
                      <a:endParaRPr lang="en-US" sz="1000" dirty="0"/>
                    </a:p>
                  </a:txBody>
                  <a:tcPr/>
                </a:tc>
              </a:tr>
              <a:tr h="1418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36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rot="1236249">
            <a:off x="6759535" y="3116374"/>
            <a:ext cx="409715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0" y="6026036"/>
            <a:ext cx="3352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Corbel"/>
                <a:cs typeface="Corbel"/>
              </a:rPr>
              <a:t>Lazy Maintenance of Materialized Views. Zhou et al. VLDB 2007.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953000" y="3970868"/>
            <a:ext cx="3962400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34" y="4632548"/>
            <a:ext cx="8770938" cy="1745214"/>
          </a:xfrm>
          <a:prstGeom prst="rect">
            <a:avLst/>
          </a:prstGeom>
          <a:noFill/>
        </p:spPr>
      </p:pic>
      <p:pic>
        <p:nvPicPr>
          <p:cNvPr id="13" name="Picture 12" descr="q1-cs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99486"/>
            <a:ext cx="3483518" cy="1762914"/>
          </a:xfrm>
          <a:prstGeom prst="rect">
            <a:avLst/>
          </a:prstGeom>
        </p:spPr>
      </p:pic>
      <p:pic>
        <p:nvPicPr>
          <p:cNvPr id="14" name="Picture 13" descr="q1-csjsq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52" y="2305859"/>
            <a:ext cx="3330534" cy="9602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77354" y="255977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90000"/>
                </a:solidFill>
                <a:latin typeface="Corbel"/>
                <a:cs typeface="Corbel"/>
              </a:rPr>
              <a:t>No operators</a:t>
            </a:r>
            <a:endParaRPr lang="en-US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4482" y="2945848"/>
            <a:ext cx="217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>
                <a:solidFill>
                  <a:srgbClr val="990000"/>
                </a:solidFill>
                <a:latin typeface="Corbel"/>
                <a:cs typeface="Corbel"/>
              </a:rPr>
              <a:t>Maintains each aggregate value in constant time!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10800000">
            <a:off x="237346" y="4254934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1382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i="1" dirty="0" smtClean="0"/>
              <a:t>High</a:t>
            </a:r>
            <a:r>
              <a:rPr lang="en-US" i="1" dirty="0" smtClean="0"/>
              <a:t>-frequency</a:t>
            </a:r>
            <a:r>
              <a:rPr lang="en-US" dirty="0" smtClean="0"/>
              <a:t> algorithmic trading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  <a:endParaRPr lang="en-US" sz="19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2530574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37055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NITE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183000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300</a:t>
                      </a:r>
                      <a:endParaRPr lang="en-US" sz="1000" b="1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2527543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182700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2531230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37075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FBCO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186400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1000</a:t>
                      </a:r>
                      <a:endParaRPr lang="en-US" sz="1000" b="1" dirty="0"/>
                    </a:p>
                  </a:txBody>
                  <a:tcPr marL="0" marR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  <a:endParaRPr lang="en-US" sz="1200" dirty="0" smtClean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Multiply 15"/>
          <p:cNvSpPr/>
          <p:nvPr/>
        </p:nvSpPr>
        <p:spPr>
          <a:xfrm>
            <a:off x="2793575" y="5363834"/>
            <a:ext cx="3358814" cy="399894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L.revenue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P, 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{&lt;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xDK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chemeClr val="accent2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chemeClr val="accent2"/>
                </a:solidFill>
                <a:latin typeface="CourierNewPS-BoldMT"/>
              </a:rPr>
              <a:t>&gt;} L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L.datekey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FF6600"/>
                </a:solidFill>
                <a:latin typeface="CourierNewPS-BoldMT"/>
              </a:rPr>
              <a:t>P.partkey</a:t>
            </a:r>
            <a:endParaRPr lang="en-US" sz="2000" b="1" dirty="0" smtClean="0">
              <a:solidFill>
                <a:srgbClr val="FF66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2505840" y="2805259"/>
            <a:ext cx="2725866" cy="1528219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8754" y="2537182"/>
            <a:ext cx="1567460" cy="250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77299" y="2812007"/>
            <a:ext cx="2622387" cy="1196830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14400" y="2132912"/>
            <a:ext cx="709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0306" y="4904910"/>
            <a:ext cx="7625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dirty="0" smtClean="0">
                <a:latin typeface="Corbel"/>
                <a:cs typeface="Corbel"/>
              </a:rPr>
              <a:t>Factorization:</a:t>
            </a:r>
          </a:p>
          <a:p>
            <a:pPr>
              <a:tabLst>
                <a:tab pos="9731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*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6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6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) from Q) * (select </a:t>
            </a:r>
            <a:r>
              <a:rPr lang="en-US" sz="16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6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 Factorization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643037" y="2617577"/>
            <a:ext cx="926659" cy="30916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30337" y="3974060"/>
            <a:ext cx="4273018" cy="1016282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27160" y="2964043"/>
            <a:ext cx="4276195" cy="974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1308" y="2234603"/>
            <a:ext cx="731182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20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20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20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54265" y="3311049"/>
            <a:ext cx="192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m1[datekey,year]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6268" y="4338791"/>
            <a:ext cx="2244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NewPS-BoldMT"/>
                <a:cs typeface="CourierNewPS-BoldMT"/>
              </a:rPr>
              <a:t>m2[partkey,partcat]</a:t>
            </a:r>
            <a:endParaRPr lang="en-US" sz="1400" b="1" dirty="0">
              <a:latin typeface="CourierNewPS-BoldMT"/>
              <a:cs typeface="CourierNewPS-BoldMT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022414" y="3006111"/>
            <a:ext cx="136867" cy="9325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6032336" y="3987156"/>
            <a:ext cx="126946" cy="1003185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Algorithmic Trading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981200"/>
            <a:ext cx="3048000" cy="1752600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US" dirty="0" smtClean="0"/>
              <a:t>Natural app for streaming: </a:t>
            </a:r>
            <a:r>
              <a:rPr lang="en-US" i="1" dirty="0" smtClean="0"/>
              <a:t>high-frequency</a:t>
            </a:r>
            <a:r>
              <a:rPr lang="en-US" dirty="0" smtClean="0"/>
              <a:t> algorithmic trading</a:t>
            </a:r>
          </a:p>
          <a:p>
            <a:pPr marL="457200" lvl="1" indent="-228600"/>
            <a:r>
              <a:rPr lang="en-US" dirty="0" smtClean="0"/>
              <a:t>Q1/2009: 73% of all equities trades in the US</a:t>
            </a:r>
          </a:p>
          <a:p>
            <a:pPr marL="457200" lvl="1" indent="-228600"/>
            <a:r>
              <a:rPr lang="en-US" dirty="0" smtClean="0"/>
              <a:t>~15% annual profit margin industry-wide</a:t>
            </a: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111823"/>
            <a:ext cx="3759200" cy="191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4876800" y="5940623"/>
            <a:ext cx="3733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Static </a:t>
            </a:r>
            <a:r>
              <a:rPr lang="en-US" sz="1400" dirty="0"/>
              <a:t>order book imbalance (SOBI)</a:t>
            </a: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054423"/>
            <a:ext cx="5765956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3657600" y="3426023"/>
            <a:ext cx="5181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Bids (buyers) and asks (sellers) order book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681284"/>
            <a:ext cx="3657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Arbitrary updates of order volumes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Wide variety of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and actions:</a:t>
            </a:r>
          </a:p>
          <a:p>
            <a:pPr marL="684213" lvl="2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Market makers, sniffers, icebergs</a:t>
            </a: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r>
              <a:rPr lang="en-US" smtClean="0"/>
              <a:t>-</a:t>
            </a:r>
            <a:r>
              <a:rPr lang="en-US" smtClean="0"/>
              <a:t>Intensive </a:t>
            </a:r>
            <a:r>
              <a:rPr lang="en-US" smtClean="0"/>
              <a:t>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Clickstream</a:t>
            </a:r>
            <a:r>
              <a:rPr lang="en-US" dirty="0" smtClean="0"/>
              <a:t> analysis:</a:t>
            </a:r>
          </a:p>
          <a:p>
            <a:pPr lvl="1"/>
            <a:r>
              <a:rPr lang="en-US" dirty="0" smtClean="0"/>
              <a:t>Active users of websites change dynamically, removal of click paths</a:t>
            </a:r>
          </a:p>
          <a:p>
            <a:pPr lvl="1"/>
            <a:r>
              <a:rPr lang="en-US" dirty="0" smtClean="0"/>
              <a:t>Continuous queries over active users and selective history for business intelligence</a:t>
            </a:r>
          </a:p>
          <a:p>
            <a:r>
              <a:rPr lang="en-US" dirty="0" smtClean="0"/>
              <a:t>Geospatial applications:</a:t>
            </a:r>
          </a:p>
          <a:p>
            <a:pPr lvl="1"/>
            <a:r>
              <a:rPr lang="en-US" dirty="0" smtClean="0"/>
              <a:t>Entities contained within area of interest changes dynamically</a:t>
            </a:r>
          </a:p>
          <a:p>
            <a:pPr lvl="1"/>
            <a:r>
              <a:rPr lang="en-US" dirty="0" smtClean="0"/>
              <a:t>Continuous queries over active entities for traffic control, etc.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</a:t>
            </a:r>
            <a:r>
              <a:rPr lang="en-US" smtClean="0"/>
              <a:t>Compilation Transformations</a:t>
            </a:r>
            <a:endParaRPr lang="en-US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Query factorization</a:t>
            </a:r>
          </a:p>
          <a:p>
            <a:r>
              <a:rPr lang="en-US" dirty="0" smtClean="0"/>
              <a:t>Delta simplification</a:t>
            </a:r>
          </a:p>
          <a:p>
            <a:pPr lvl="1"/>
            <a:r>
              <a:rPr lang="en-US" dirty="0" smtClean="0"/>
              <a:t>Variable elimination</a:t>
            </a:r>
          </a:p>
          <a:p>
            <a:r>
              <a:rPr lang="en-US" dirty="0" smtClean="0"/>
              <a:t>Aggregate extraction</a:t>
            </a: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TPCH-like schema for illustration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Part(PartKey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P(PK, N)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Date,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ExchangeRate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O(OK, CK, D, 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LineItem(OrderKey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PartKey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Price): LI(OK, PK, P)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Customer(CustomerKey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Name): C(CK, N)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5131137"/>
            <a:ext cx="40324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sum(LI.P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* O.XCH)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 Order O,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LineItem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LI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O.OK = LI.OK;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A.v-B.p</a:t>
            </a:r>
            <a:r>
              <a:rPr lang="en-US" dirty="0" smtClean="0"/>
              <a:t>*</a:t>
            </a:r>
            <a:r>
              <a:rPr lang="en-US" dirty="0" err="1" smtClean="0"/>
              <a:t>B.v</a:t>
            </a:r>
            <a:r>
              <a:rPr lang="en-US" dirty="0" smtClean="0"/>
              <a:t>)*(</a:t>
            </a:r>
            <a:r>
              <a:rPr lang="en-US" dirty="0" err="1" smtClean="0"/>
              <a:t>A.t-B.t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</a:t>
            </a:r>
            <a:r>
              <a:rPr lang="en-US" dirty="0" smtClean="0"/>
              <a:t> Bids B,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/>
              <a:t>B.Bkid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((A.p</a:t>
            </a:r>
            <a:r>
              <a:rPr lang="en-US" dirty="0" smtClean="0"/>
              <a:t>*</a:t>
            </a:r>
            <a:r>
              <a:rPr lang="en-US" dirty="0" err="1" smtClean="0"/>
              <a:t>A.v-</a:t>
            </a:r>
            <a:r>
              <a:rPr lang="en-US" dirty="0" err="1" smtClean="0">
                <a:solidFill>
                  <a:schemeClr val="accent2"/>
                </a:solidFill>
              </a:rPr>
              <a:t>xP</a:t>
            </a:r>
            <a:r>
              <a:rPr lang="en-US" dirty="0" smtClean="0">
                <a:solidFill>
                  <a:schemeClr val="accent2"/>
                </a:solidFill>
              </a:rPr>
              <a:t>*</a:t>
            </a:r>
            <a:r>
              <a:rPr lang="en-US" dirty="0" err="1" smtClean="0">
                <a:solidFill>
                  <a:schemeClr val="accent2"/>
                </a:solidFill>
              </a:rPr>
              <a:t>xV</a:t>
            </a:r>
            <a:r>
              <a:rPr lang="en-US" dirty="0" smtClean="0"/>
              <a:t>)*(</a:t>
            </a:r>
            <a:r>
              <a:rPr lang="en-US" dirty="0" err="1" smtClean="0"/>
              <a:t>A.t-</a:t>
            </a:r>
            <a:r>
              <a:rPr lang="en-US" dirty="0" err="1" smtClean="0">
                <a:solidFill>
                  <a:srgbClr val="FF6600"/>
                </a:solidFill>
              </a:rPr>
              <a:t>xT</a:t>
            </a:r>
            <a:r>
              <a:rPr lang="en-US" dirty="0" smtClean="0"/>
              <a:t>))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>
                <a:solidFill>
                  <a:schemeClr val="accent2"/>
                </a:solidFill>
              </a:rPr>
              <a:t>{&lt;</a:t>
            </a:r>
            <a:r>
              <a:rPr lang="en-US" dirty="0" err="1" smtClean="0">
                <a:solidFill>
                  <a:schemeClr val="accent2"/>
                </a:solidFill>
              </a:rPr>
              <a:t>xT,xOID,xBKID,xP,xV</a:t>
            </a:r>
            <a:r>
              <a:rPr lang="en-US" dirty="0" smtClean="0">
                <a:solidFill>
                  <a:schemeClr val="accent2"/>
                </a:solidFill>
              </a:rPr>
              <a:t>&gt;</a:t>
            </a:r>
            <a:r>
              <a:rPr lang="en-US" dirty="0">
                <a:solidFill>
                  <a:schemeClr val="accent2"/>
                </a:solidFill>
              </a:rPr>
              <a:t>}</a:t>
            </a:r>
            <a:r>
              <a:rPr lang="en-US" dirty="0" smtClean="0">
                <a:solidFill>
                  <a:schemeClr val="accent2"/>
                </a:solidFill>
              </a:rPr>
              <a:t> B</a:t>
            </a:r>
            <a:r>
              <a:rPr lang="en-US" dirty="0" smtClean="0"/>
              <a:t>, Asks A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+=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</a:t>
            </a:r>
            <a:r>
              <a:rPr lang="en-US" dirty="0" smtClean="0"/>
              <a:t>- </a:t>
            </a:r>
            <a:r>
              <a:rPr lang="en-US" dirty="0" err="1" smtClean="0"/>
              <a:t>xT</a:t>
            </a:r>
            <a:r>
              <a:rPr lang="en-US" dirty="0" smtClean="0"/>
              <a:t>*</a:t>
            </a:r>
            <a:r>
              <a:rPr lang="en-US" dirty="0" err="1" smtClean="0"/>
              <a:t>sum(A.p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</a:t>
            </a:r>
            <a:endParaRPr lang="en-US" dirty="0" smtClean="0"/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sum(A.t</a:t>
            </a:r>
            <a:r>
              <a:rPr lang="en-US" dirty="0" smtClean="0"/>
              <a:t>)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		</a:t>
            </a:r>
            <a:r>
              <a:rPr lang="en-US" dirty="0" smtClean="0"/>
              <a:t>+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endParaRPr lang="en-US" dirty="0" smtClean="0"/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from 	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;</a:t>
            </a:r>
            <a:endParaRPr lang="en-US" dirty="0"/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i="1" dirty="0" smtClean="0"/>
              <a:t>H</a:t>
            </a:r>
            <a:r>
              <a:rPr lang="en-US" i="1" dirty="0" smtClean="0"/>
              <a:t>igh</a:t>
            </a:r>
            <a:r>
              <a:rPr lang="en-US" i="1" dirty="0" smtClean="0"/>
              <a:t>-frequency</a:t>
            </a:r>
            <a:r>
              <a:rPr lang="en-US" dirty="0" smtClean="0"/>
              <a:t> algorithmic trading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  <a:endParaRPr lang="en-US" sz="19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22821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2526345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36750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dirty="0"/>
                    </a:p>
                  </a:txBody>
                  <a:tcPr marL="0" marR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  <a:endParaRPr lang="en-US" sz="1200" dirty="0" smtClean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[] = select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sum((A.p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A.v-B.p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)*(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A.t-B.t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from Bids B, Asks A</a:t>
            </a:r>
          </a:p>
          <a:p>
            <a:pPr eaLnBrk="1" hangingPunct="1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   where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A.bk_id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dirty="0" smtClean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B(xT,xOID,xBKID,xP,xV</a:t>
            </a:r>
            <a:r>
              <a:rPr lang="en-US" dirty="0" smtClean="0"/>
              <a:t>) </a:t>
            </a:r>
            <a:r>
              <a:rPr lang="en-US" dirty="0" err="1"/>
              <a:t>q</a:t>
            </a:r>
            <a:r>
              <a:rPr lang="en-US" dirty="0"/>
              <a:t>[] +</a:t>
            </a:r>
            <a:r>
              <a:rPr lang="en-US" dirty="0" smtClean="0"/>
              <a:t>=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</a:t>
            </a:r>
            <a:r>
              <a:rPr lang="en-US" dirty="0" err="1" smtClean="0"/>
              <a:t>xT</a:t>
            </a:r>
            <a:r>
              <a:rPr lang="en-US" dirty="0" smtClean="0"/>
              <a:t> +</a:t>
            </a:r>
          </a:p>
          <a:p>
            <a:pPr eaLnBrk="1" hangingPunct="1">
              <a:spcBef>
                <a:spcPts val="600"/>
              </a:spcBef>
              <a:buFont typeface="Wingdings" charset="2"/>
              <a:buNone/>
            </a:pPr>
            <a:r>
              <a:rPr lang="en-US" dirty="0"/>
              <a:t>     </a:t>
            </a:r>
            <a:r>
              <a:rPr lang="en-US" dirty="0" smtClean="0"/>
              <a:t> (select </a:t>
            </a:r>
            <a:r>
              <a:rPr lang="en-US" dirty="0" err="1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*</a:t>
            </a:r>
            <a:r>
              <a:rPr lang="en-US" dirty="0" err="1" smtClean="0"/>
              <a:t>A.t</a:t>
            </a:r>
            <a:r>
              <a:rPr lang="en-US" dirty="0" smtClean="0"/>
              <a:t>)  from Asks A</a:t>
            </a:r>
          </a:p>
          <a:p>
            <a:pPr eaLnBrk="1" hangingPunct="1">
              <a:buFont typeface="Wingdings" charset="2"/>
              <a:buNone/>
              <a:tabLst>
                <a:tab pos="2005013" algn="l"/>
              </a:tabLst>
            </a:pPr>
            <a:r>
              <a:rPr lang="en-US" dirty="0" smtClean="0"/>
              <a:t>      </a:t>
            </a:r>
            <a:r>
              <a:rPr lang="en-US" dirty="0"/>
              <a:t>where</a:t>
            </a:r>
            <a:r>
              <a:rPr lang="en-US" dirty="0" smtClean="0"/>
              <a:t> 	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xT</a:t>
            </a:r>
            <a:r>
              <a:rPr lang="en-US" dirty="0" smtClean="0"/>
              <a:t>*(select </a:t>
            </a:r>
            <a:r>
              <a:rPr lang="en-US" dirty="0" err="1" smtClean="0"/>
              <a:t>sum</a:t>
            </a:r>
            <a:r>
              <a:rPr lang="en-US" dirty="0" err="1" smtClean="0"/>
              <a:t>(A.p</a:t>
            </a:r>
            <a:r>
              <a:rPr lang="en-US" dirty="0" smtClean="0"/>
              <a:t>*</a:t>
            </a:r>
            <a:r>
              <a:rPr lang="en-US" dirty="0" err="1" smtClean="0"/>
              <a:t>A.v</a:t>
            </a:r>
            <a:r>
              <a:rPr lang="en-US" dirty="0" smtClean="0"/>
              <a:t>) from Asks </a:t>
            </a:r>
            <a:r>
              <a:rPr lang="en-US" dirty="0" smtClean="0"/>
              <a:t>A</a:t>
            </a:r>
          </a:p>
          <a:p>
            <a:pPr eaLnBrk="1" hangingPunct="1">
              <a:buNone/>
              <a:tabLst>
                <a:tab pos="1828800" algn="l"/>
                <a:tab pos="2005013" algn="l"/>
              </a:tabLst>
            </a:pPr>
            <a:r>
              <a:rPr lang="en-US" dirty="0" smtClean="0"/>
              <a:t>     </a:t>
            </a:r>
            <a:r>
              <a:rPr lang="en-US" dirty="0" smtClean="0"/>
              <a:t>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spcBef>
                <a:spcPts val="600"/>
              </a:spcBef>
              <a:buNone/>
            </a:pPr>
            <a:r>
              <a:rPr lang="en-US" dirty="0" smtClean="0"/>
              <a:t>		- </a:t>
            </a:r>
            <a:r>
              <a:rPr lang="en-US" dirty="0" err="1" smtClean="0"/>
              <a:t>xP</a:t>
            </a:r>
            <a:r>
              <a:rPr lang="en-US" dirty="0" smtClean="0"/>
              <a:t>*</a:t>
            </a:r>
            <a:r>
              <a:rPr lang="en-US" dirty="0" err="1" smtClean="0"/>
              <a:t>xV</a:t>
            </a:r>
            <a:r>
              <a:rPr lang="en-US" dirty="0" smtClean="0"/>
              <a:t>*(select </a:t>
            </a:r>
            <a:r>
              <a:rPr lang="en-US" dirty="0" err="1" smtClean="0"/>
              <a:t>sum(A.t</a:t>
            </a:r>
            <a:r>
              <a:rPr lang="en-US" dirty="0" smtClean="0"/>
              <a:t>)  from Asks </a:t>
            </a:r>
            <a:r>
              <a:rPr lang="en-US" dirty="0" smtClean="0"/>
              <a:t>A</a:t>
            </a:r>
          </a:p>
          <a:p>
            <a:pPr eaLnBrk="1" hangingPunct="1">
              <a:buNone/>
              <a:tabLst>
                <a:tab pos="2286000" algn="l"/>
              </a:tabLst>
            </a:pPr>
            <a:r>
              <a:rPr lang="en-US" dirty="0" smtClean="0"/>
              <a:t>     </a:t>
            </a:r>
            <a:r>
              <a:rPr lang="en-US" dirty="0" smtClean="0"/>
              <a:t> 	where </a:t>
            </a:r>
            <a:r>
              <a:rPr lang="en-US" dirty="0" err="1" smtClean="0">
                <a:solidFill>
                  <a:schemeClr val="tx1"/>
                </a:solidFill>
              </a:rPr>
              <a:t>xBKID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A.bk_id</a:t>
            </a:r>
            <a:r>
              <a:rPr lang="en-US" dirty="0" smtClean="0"/>
              <a:t>)</a:t>
            </a:r>
          </a:p>
          <a:p>
            <a:pPr eaLnBrk="1" hangingPunct="1">
              <a:buNone/>
              <a:tabLst>
                <a:tab pos="2005013" algn="l"/>
              </a:tabLst>
            </a:pPr>
            <a:r>
              <a:rPr lang="en-US" dirty="0" smtClean="0"/>
              <a:t>`</a:t>
            </a:r>
            <a:endParaRPr lang="en-US" dirty="0" smtClean="0"/>
          </a:p>
          <a:p>
            <a:pPr eaLnBrk="1" hangingPunct="1">
              <a:buFont typeface="Wingdings" charset="2"/>
              <a:buNone/>
            </a:pPr>
            <a:r>
              <a:rPr lang="en-US" dirty="0" smtClean="0"/>
              <a:t>+</a:t>
            </a:r>
            <a:r>
              <a:rPr lang="en-US" dirty="0" err="1" smtClean="0"/>
              <a:t>A(yT,yOid,yBkid,yP,yV</a:t>
            </a:r>
            <a:r>
              <a:rPr lang="en-US" dirty="0" smtClean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7239000" y="38862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7239000" y="45720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7239000" y="5257800"/>
            <a:ext cx="152400" cy="457200"/>
          </a:xfrm>
          <a:prstGeom prst="rightBrace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1400" y="388620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q1[xBKID]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45836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q2[xBKID]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91400" y="5269468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q3[xBKID]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UK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Algorithmic Trading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057400"/>
            <a:ext cx="8077200" cy="103455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spcBef>
                <a:spcPts val="600"/>
              </a:spcBef>
            </a:pPr>
            <a:r>
              <a:rPr lang="en-US" i="1" dirty="0" smtClean="0"/>
              <a:t>High</a:t>
            </a:r>
            <a:r>
              <a:rPr lang="en-US" i="1" dirty="0" smtClean="0"/>
              <a:t>-frequency</a:t>
            </a:r>
            <a:r>
              <a:rPr lang="en-US" dirty="0" smtClean="0"/>
              <a:t> algorithmic trading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Q1/2009: 73% of all equities trades in the US</a:t>
            </a:r>
          </a:p>
          <a:p>
            <a:pPr marL="457200" lvl="1" indent="-228600">
              <a:spcBef>
                <a:spcPts val="800"/>
              </a:spcBef>
            </a:pPr>
            <a:r>
              <a:rPr lang="en-US" dirty="0" smtClean="0"/>
              <a:t>~15% annual profit margin industry-wide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3352800"/>
            <a:ext cx="3200400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Order book trading </a:t>
            </a:r>
            <a:endParaRPr lang="en-US" sz="19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Actions: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Algos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: insertions, deletions of bid and ask orders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Exchange: matching (potentially partial) of bids and asks</a:t>
            </a:r>
          </a:p>
          <a:p>
            <a:pPr lvl="1" indent="-228600" eaLnBrk="0" hangingPunct="0"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A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lgo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 strategies</a:t>
            </a:r>
          </a:p>
          <a:p>
            <a:pPr marL="622300" lvl="2" indent="-228600" eaLnBrk="0" hangingPunct="0">
              <a:lnSpc>
                <a:spcPct val="80000"/>
              </a:lnSpc>
              <a:spcBef>
                <a:spcPts val="600"/>
              </a:spcBef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cs typeface="Corbel"/>
              </a:rPr>
              <a:t>Exchange simulation for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cs typeface="Corbel"/>
              </a:rPr>
              <a:t>backtesting</a:t>
            </a:r>
            <a:endParaRPr lang="en-US" sz="1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</a:pPr>
            <a:endParaRPr lang="en-US" sz="1700" dirty="0">
              <a:solidFill>
                <a:srgbClr val="262626"/>
              </a:solidFill>
              <a:latin typeface="Corbel"/>
              <a:cs typeface="Corbe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505200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2526035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36721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184000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>
                    <a:solidFill>
                      <a:srgbClr val="FFFF00"/>
                    </a:solidFill>
                  </a:tcPr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2526690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36909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2530574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37055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183000</a:t>
                      </a:r>
                      <a:endParaRPr lang="en-US" sz="1000" b="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b="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2528321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182500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37011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181900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66412" y="4089086"/>
          <a:ext cx="1972788" cy="19561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44500"/>
                <a:gridCol w="420062"/>
                <a:gridCol w="442746"/>
                <a:gridCol w="381000"/>
                <a:gridCol w="284480"/>
              </a:tblGrid>
              <a:tr h="32601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2527389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185200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2527928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37006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GSCO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186100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2531230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37075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FBCO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186400</a:t>
                      </a:r>
                      <a:endParaRPr lang="en-US" sz="1000" b="1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1000</a:t>
                      </a:r>
                      <a:endParaRPr lang="en-US" sz="1000" b="1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2528894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37020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NITE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186800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500</a:t>
                      </a:r>
                      <a:endParaRPr lang="en-US" sz="1000" dirty="0"/>
                    </a:p>
                  </a:txBody>
                  <a:tcPr marL="0" marR="0"/>
                </a:tc>
              </a:tr>
              <a:tr h="32601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2529758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37032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MASH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187900</a:t>
                      </a:r>
                      <a:endParaRPr lang="en-US" sz="10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700</a:t>
                      </a:r>
                      <a:endParaRPr lang="en-US" sz="1000" dirty="0"/>
                    </a:p>
                  </a:txBody>
                  <a:tcPr marL="0" marR="0"/>
                </a:tc>
              </a:tr>
            </a:tbl>
          </a:graphicData>
        </a:graphic>
      </p:graphicFrame>
      <p:pic>
        <p:nvPicPr>
          <p:cNvPr id="13" name="Picture 12" descr="handshak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12" y="4219063"/>
            <a:ext cx="724711" cy="543533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524323" y="4490830"/>
            <a:ext cx="315134" cy="10069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</p:cNvCxnSpPr>
          <p:nvPr/>
        </p:nvCxnSpPr>
        <p:spPr>
          <a:xfrm rot="10800000" flipV="1">
            <a:off x="5486140" y="4490829"/>
            <a:ext cx="313472" cy="7986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4812" y="4762596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Corbel"/>
                <a:cs typeface="Corbel"/>
              </a:rPr>
              <a:t>Electronic exchange</a:t>
            </a:r>
          </a:p>
          <a:p>
            <a:pPr algn="ctr"/>
            <a:r>
              <a:rPr lang="en-US" sz="1000" dirty="0" smtClean="0">
                <a:latin typeface="Corbel"/>
                <a:cs typeface="Corbel"/>
              </a:rPr>
              <a:t>(e.g., NYSE, NASDAQ)</a:t>
            </a:r>
            <a:endParaRPr lang="en-US" sz="1000" dirty="0">
              <a:latin typeface="Corbel"/>
              <a:cs typeface="Corbe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733800"/>
            <a:ext cx="1918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Bid order book (buyers)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6108" y="3733800"/>
            <a:ext cx="193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Ask order book (sellers)</a:t>
            </a:r>
            <a:endParaRPr lang="en-US" sz="1400" dirty="0">
              <a:latin typeface="Corbel"/>
              <a:cs typeface="Corbel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731171" y="3286760"/>
          <a:ext cx="5031829" cy="3708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09980"/>
                <a:gridCol w="1075551"/>
                <a:gridCol w="1178813"/>
                <a:gridCol w="773405"/>
                <a:gridCol w="8940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t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timestamp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oid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order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rbel"/>
                          <a:cs typeface="Corbel"/>
                        </a:rPr>
                        <a:t>bid = broker id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p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price</a:t>
                      </a:r>
                      <a:endParaRPr lang="en-US" sz="1200" dirty="0" smtClean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Corbel"/>
                          <a:cs typeface="Corbel"/>
                        </a:rPr>
                        <a:t>v</a:t>
                      </a:r>
                      <a:r>
                        <a:rPr lang="en-US" sz="1200" dirty="0" smtClean="0">
                          <a:latin typeface="Corbel"/>
                          <a:cs typeface="Corbel"/>
                        </a:rPr>
                        <a:t> = volume</a:t>
                      </a:r>
                    </a:p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22098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Apps in the 2010s:</a:t>
            </a:r>
            <a:r>
              <a:rPr lang="en-US" sz="3200" dirty="0" smtClean="0"/>
              <a:t> </a:t>
            </a:r>
            <a:r>
              <a:rPr lang="en-US" sz="3200" dirty="0" err="1" smtClean="0"/>
              <a:t>Microblogging</a:t>
            </a:r>
            <a:r>
              <a:rPr lang="en-US" sz="3200" dirty="0" smtClean="0"/>
              <a:t>, Personal </a:t>
            </a:r>
            <a:r>
              <a:rPr lang="en-US" sz="3200" dirty="0" smtClean="0"/>
              <a:t>Feeds</a:t>
            </a:r>
            <a:endParaRPr lang="en-US" sz="32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364037" cy="4013200"/>
          </a:xfrm>
        </p:spPr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, Twitter </a:t>
            </a:r>
            <a:r>
              <a:rPr lang="en-US" dirty="0" smtClean="0"/>
              <a:t>streams</a:t>
            </a:r>
            <a:endParaRPr lang="en-US" dirty="0" smtClean="0"/>
          </a:p>
          <a:p>
            <a:r>
              <a:rPr lang="en-US" dirty="0" smtClean="0"/>
              <a:t>Status feed update examples:</a:t>
            </a:r>
          </a:p>
          <a:p>
            <a:pPr lvl="1"/>
            <a:r>
              <a:rPr lang="en-US" dirty="0" smtClean="0"/>
              <a:t>Comments added to threads at any time</a:t>
            </a:r>
          </a:p>
          <a:p>
            <a:pPr lvl="1"/>
            <a:r>
              <a:rPr lang="en-US" dirty="0" smtClean="0"/>
              <a:t>Posts removed from threads at any time</a:t>
            </a:r>
          </a:p>
          <a:p>
            <a:r>
              <a:rPr lang="en-US" dirty="0" smtClean="0"/>
              <a:t>Queries:</a:t>
            </a:r>
          </a:p>
          <a:p>
            <a:pPr lvl="1"/>
            <a:r>
              <a:rPr lang="en-US" dirty="0" smtClean="0"/>
              <a:t>Status analysis (e.g. to find hot trends)</a:t>
            </a:r>
          </a:p>
          <a:p>
            <a:pPr lvl="1"/>
            <a:r>
              <a:rPr lang="en-US" dirty="0" smtClean="0"/>
              <a:t>Useful for advertising</a:t>
            </a:r>
            <a:endParaRPr lang="en-US" dirty="0"/>
          </a:p>
        </p:txBody>
      </p:sp>
      <p:pic>
        <p:nvPicPr>
          <p:cNvPr id="7" name="Picture 6" descr="fbstat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782" y="2400810"/>
            <a:ext cx="2896668" cy="1751579"/>
          </a:xfrm>
          <a:prstGeom prst="rect">
            <a:avLst/>
          </a:prstGeom>
        </p:spPr>
      </p:pic>
      <p:pic>
        <p:nvPicPr>
          <p:cNvPr id="10" name="Picture 9" descr="fbthread.png"/>
          <p:cNvPicPr>
            <a:picLocks noChangeAspect="1"/>
          </p:cNvPicPr>
          <p:nvPr/>
        </p:nvPicPr>
        <p:blipFill>
          <a:blip r:embed="rId3"/>
          <a:srcRect b="36450"/>
          <a:stretch>
            <a:fillRect/>
          </a:stretch>
        </p:blipFill>
        <p:spPr>
          <a:xfrm>
            <a:off x="5107731" y="3505200"/>
            <a:ext cx="3173260" cy="2862537"/>
          </a:xfrm>
          <a:prstGeom prst="rect">
            <a:avLst/>
          </a:prstGeom>
        </p:spPr>
      </p:pic>
      <p:pic>
        <p:nvPicPr>
          <p:cNvPr id="4" name="Picture 3" descr="twitter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33" y="1985267"/>
            <a:ext cx="999420" cy="999420"/>
          </a:xfrm>
          <a:prstGeom prst="rect">
            <a:avLst/>
          </a:prstGeom>
        </p:spPr>
      </p:pic>
      <p:pic>
        <p:nvPicPr>
          <p:cNvPr id="5" name="Picture 4" descr="facebook-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731" y="1985267"/>
            <a:ext cx="1032102" cy="1032102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953000" y="3505201"/>
            <a:ext cx="3327991" cy="2995590"/>
          </a:xfrm>
          <a:prstGeom prst="wedgeRoundRectCallout">
            <a:avLst>
              <a:gd name="adj1" fmla="val 15845"/>
              <a:gd name="adj2" fmla="val -62159"/>
              <a:gd name="adj3" fmla="val 16667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18300" y="3898901"/>
            <a:ext cx="420953" cy="2095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26873" y="5086351"/>
            <a:ext cx="420027" cy="18415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Apps in the 2010</a:t>
            </a:r>
            <a:r>
              <a:rPr lang="en-US" sz="3000" dirty="0" smtClean="0"/>
              <a:t>s</a:t>
            </a:r>
            <a:r>
              <a:rPr lang="en-US" sz="4000" dirty="0" smtClean="0"/>
              <a:t>: Cloud Management</a:t>
            </a:r>
            <a:endParaRPr lang="en-US" sz="4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7564437" cy="4013200"/>
          </a:xfrm>
        </p:spPr>
        <p:txBody>
          <a:bodyPr/>
          <a:lstStyle/>
          <a:p>
            <a:r>
              <a:rPr lang="en-US" dirty="0" smtClean="0"/>
              <a:t>Data management for cloud </a:t>
            </a:r>
            <a:r>
              <a:rPr lang="en-US" dirty="0" smtClean="0"/>
              <a:t>infrastructure </a:t>
            </a:r>
            <a:r>
              <a:rPr lang="en-US" dirty="0" smtClean="0"/>
              <a:t>metadata</a:t>
            </a:r>
          </a:p>
          <a:p>
            <a:r>
              <a:rPr lang="en-US" dirty="0" smtClean="0"/>
              <a:t>Metadata </a:t>
            </a:r>
            <a:r>
              <a:rPr lang="en-US" dirty="0" smtClean="0"/>
              <a:t>updates:</a:t>
            </a:r>
          </a:p>
          <a:p>
            <a:pPr marL="635000" lvl="1" indent="-280988"/>
            <a:r>
              <a:rPr lang="en-US" dirty="0" smtClean="0"/>
              <a:t>VM / slice instantiation</a:t>
            </a:r>
          </a:p>
          <a:p>
            <a:pPr marL="635000" lvl="1" indent="-280988">
              <a:spcBef>
                <a:spcPts val="0"/>
              </a:spcBef>
              <a:buNone/>
            </a:pPr>
            <a:r>
              <a:rPr lang="en-US" dirty="0" smtClean="0"/>
              <a:t>	and migration</a:t>
            </a:r>
          </a:p>
          <a:p>
            <a:pPr marL="635000" lvl="1" indent="-280988"/>
            <a:r>
              <a:rPr lang="en-US" dirty="0" smtClean="0"/>
              <a:t>Resource replenishment</a:t>
            </a:r>
          </a:p>
          <a:p>
            <a:pPr marL="635000" lvl="1" indent="-280988">
              <a:spcBef>
                <a:spcPts val="0"/>
              </a:spcBef>
              <a:buNone/>
            </a:pPr>
            <a:r>
              <a:rPr lang="en-US" dirty="0" smtClean="0"/>
              <a:t>	and accountability</a:t>
            </a:r>
          </a:p>
        </p:txBody>
      </p:sp>
      <p:pic>
        <p:nvPicPr>
          <p:cNvPr id="4" name="Picture 3" descr="righscale-ec2-instance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268601"/>
            <a:ext cx="4634288" cy="305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83" y="4724400"/>
            <a:ext cx="42203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Queries:</a:t>
            </a:r>
            <a:endParaRPr lang="en-US" sz="24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Cloud monitoring</a:t>
            </a:r>
          </a:p>
          <a:p>
            <a:pPr marL="635000" lvl="1" indent="-339725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Billing queries</a:t>
            </a:r>
          </a:p>
          <a:p>
            <a:endParaRPr lang="en-US" dirty="0"/>
          </a:p>
        </p:txBody>
      </p:sp>
      <p:pic>
        <p:nvPicPr>
          <p:cNvPr id="6" name="Picture 5" descr="aws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480373"/>
            <a:ext cx="1339734" cy="490147"/>
          </a:xfrm>
          <a:prstGeom prst="rect">
            <a:avLst/>
          </a:prstGeom>
        </p:spPr>
      </p:pic>
      <p:pic>
        <p:nvPicPr>
          <p:cNvPr id="7" name="Picture 6" descr="gogrid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3" y="2696399"/>
            <a:ext cx="1538315" cy="272927"/>
          </a:xfrm>
          <a:prstGeom prst="rect">
            <a:avLst/>
          </a:prstGeom>
        </p:spPr>
      </p:pic>
      <p:pic>
        <p:nvPicPr>
          <p:cNvPr id="8" name="Picture 7" descr="joyent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26" y="2486851"/>
            <a:ext cx="1374062" cy="483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Update–Intensive Applications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These are all examples of update-heavy apps!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Algorithmic </a:t>
            </a:r>
            <a:r>
              <a:rPr lang="en-US" dirty="0" smtClean="0">
                <a:solidFill>
                  <a:schemeClr val="tx1"/>
                </a:solidFill>
              </a:rPr>
              <a:t>trading</a:t>
            </a:r>
            <a:r>
              <a:rPr lang="en-US" dirty="0" smtClean="0">
                <a:solidFill>
                  <a:schemeClr val="tx1"/>
                </a:solidFill>
              </a:rPr>
              <a:t> updates</a:t>
            </a:r>
            <a:r>
              <a:rPr lang="en-US" dirty="0" smtClean="0">
                <a:solidFill>
                  <a:schemeClr val="tx1"/>
                </a:solidFill>
              </a:rPr>
              <a:t>: order insertions &amp; deletions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Microblogging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updates: status updates, comments, edits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Cloud management updates: slice instantiation, </a:t>
            </a:r>
            <a:r>
              <a:rPr lang="en-US" dirty="0" smtClean="0">
                <a:solidFill>
                  <a:schemeClr val="tx1"/>
                </a:solidFill>
              </a:rPr>
              <a:t>migration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Other examples: moving objects, </a:t>
            </a:r>
            <a:r>
              <a:rPr lang="en-US" dirty="0" err="1" smtClean="0">
                <a:solidFill>
                  <a:schemeClr val="tx1"/>
                </a:solidFill>
              </a:rPr>
              <a:t>clickstream</a:t>
            </a:r>
            <a:r>
              <a:rPr lang="en-US" dirty="0" smtClean="0">
                <a:solidFill>
                  <a:schemeClr val="tx1"/>
                </a:solidFill>
              </a:rPr>
              <a:t> analysis</a:t>
            </a:r>
          </a:p>
          <a:p>
            <a:r>
              <a:rPr lang="en-US" dirty="0" smtClean="0"/>
              <a:t>Relational databases are notoriously poor at handling updates</a:t>
            </a:r>
          </a:p>
          <a:p>
            <a:r>
              <a:rPr lang="en-US" dirty="0" smtClean="0"/>
              <a:t>Update</a:t>
            </a:r>
            <a:r>
              <a:rPr lang="en-US" dirty="0" smtClean="0"/>
              <a:t>-intensive apps</a:t>
            </a:r>
            <a:r>
              <a:rPr lang="en-US" dirty="0" smtClean="0"/>
              <a:t> follow a recent </a:t>
            </a:r>
            <a:r>
              <a:rPr lang="en-US" dirty="0" smtClean="0"/>
              <a:t>trend, namely…</a:t>
            </a:r>
          </a:p>
          <a:p>
            <a:pPr lvl="1"/>
            <a:r>
              <a:rPr lang="en-US" dirty="0" smtClean="0"/>
              <a:t>When</a:t>
            </a:r>
            <a:r>
              <a:rPr lang="en-US" dirty="0" smtClean="0"/>
              <a:t> commercial databases </a:t>
            </a:r>
            <a:r>
              <a:rPr lang="en-US" dirty="0" smtClean="0"/>
              <a:t>cannot handle app’s needs…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Rise of Lightweight Data</a:t>
            </a:r>
            <a:r>
              <a:rPr lang="en-US" sz="3600" dirty="0" smtClean="0"/>
              <a:t>bases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Communities avoid relational databases</a:t>
            </a:r>
          </a:p>
          <a:p>
            <a:pPr lvl="1"/>
            <a:r>
              <a:rPr lang="en-US" dirty="0" smtClean="0"/>
              <a:t>Large </a:t>
            </a:r>
            <a:r>
              <a:rPr lang="en-US" dirty="0" smtClean="0"/>
              <a:t>web companies (Google, Amazon, eBay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 smtClean="0"/>
              <a:t>crowd (</a:t>
            </a:r>
            <a:r>
              <a:rPr lang="en-US" dirty="0" err="1" smtClean="0"/>
              <a:t>Facebook</a:t>
            </a:r>
            <a:r>
              <a:rPr lang="en-US" dirty="0" smtClean="0"/>
              <a:t>, </a:t>
            </a:r>
            <a:r>
              <a:rPr lang="en-US" dirty="0" err="1" smtClean="0"/>
              <a:t>Digg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Scientific applications (LHC/SLAC, NCAR/NOAA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Communities roll their own </a:t>
            </a:r>
            <a:r>
              <a:rPr lang="en-US" b="1" i="1" dirty="0" smtClean="0"/>
              <a:t>lightweight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Trade off expressiveness and consistency for scalability</a:t>
            </a:r>
          </a:p>
          <a:p>
            <a:r>
              <a:rPr lang="en-US" dirty="0" smtClean="0"/>
              <a:t>Many examples of this trend:</a:t>
            </a:r>
          </a:p>
          <a:p>
            <a:pPr lvl="1"/>
            <a:r>
              <a:rPr lang="en-US" dirty="0" smtClean="0"/>
              <a:t>Streams: </a:t>
            </a:r>
            <a:r>
              <a:rPr lang="en-US" dirty="0" err="1" smtClean="0"/>
              <a:t>Streambase</a:t>
            </a:r>
            <a:r>
              <a:rPr lang="en-US" dirty="0" smtClean="0"/>
              <a:t>, IBM </a:t>
            </a:r>
            <a:r>
              <a:rPr lang="en-US" dirty="0" err="1" smtClean="0"/>
              <a:t>Infosphere</a:t>
            </a:r>
            <a:r>
              <a:rPr lang="en-US" dirty="0" smtClean="0"/>
              <a:t> Streams, MS </a:t>
            </a:r>
            <a:r>
              <a:rPr lang="en-US" dirty="0" err="1" smtClean="0"/>
              <a:t>StreamInsight</a:t>
            </a:r>
            <a:endParaRPr lang="en-US" dirty="0" smtClean="0"/>
          </a:p>
          <a:p>
            <a:pPr lvl="1"/>
            <a:r>
              <a:rPr lang="en-US" dirty="0" smtClean="0"/>
              <a:t>Analytics &amp; cloud DBMS: </a:t>
            </a:r>
            <a:r>
              <a:rPr lang="en-US" dirty="0" err="1" smtClean="0"/>
              <a:t>mapreduce</a:t>
            </a:r>
            <a:r>
              <a:rPr lang="en-US" dirty="0" smtClean="0"/>
              <a:t>, </a:t>
            </a:r>
            <a:r>
              <a:rPr lang="en-US" dirty="0" err="1" smtClean="0"/>
              <a:t>Vertica</a:t>
            </a:r>
            <a:r>
              <a:rPr lang="en-US" dirty="0" smtClean="0"/>
              <a:t>, </a:t>
            </a:r>
            <a:r>
              <a:rPr lang="en-US" dirty="0" err="1" smtClean="0"/>
              <a:t>Greenplum</a:t>
            </a:r>
            <a:r>
              <a:rPr lang="en-US" dirty="0" smtClean="0"/>
              <a:t>, </a:t>
            </a:r>
            <a:r>
              <a:rPr lang="en-US" dirty="0" err="1" smtClean="0"/>
              <a:t>HadoopDB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Key-value stores: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Dynamo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DBToaster</a:t>
            </a:r>
            <a:r>
              <a:rPr lang="en-US" dirty="0" smtClean="0"/>
              <a:t> Project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r>
              <a:rPr lang="en-US" dirty="0" smtClean="0"/>
              <a:t> vision:</a:t>
            </a:r>
            <a:endParaRPr lang="en-US" dirty="0" smtClean="0"/>
          </a:p>
          <a:p>
            <a:pPr lvl="1"/>
            <a:r>
              <a:rPr lang="en-US" dirty="0" smtClean="0"/>
              <a:t>Develop techniques for</a:t>
            </a:r>
            <a:r>
              <a:rPr lang="en-US" dirty="0" smtClean="0"/>
              <a:t> </a:t>
            </a:r>
            <a:r>
              <a:rPr lang="en-US" dirty="0" smtClean="0"/>
              <a:t>generating nimble, robust, lightweight </a:t>
            </a:r>
            <a:r>
              <a:rPr lang="en-US" dirty="0" smtClean="0"/>
              <a:t>systems for data </a:t>
            </a:r>
            <a:r>
              <a:rPr lang="en-US" dirty="0" smtClean="0"/>
              <a:t>management </a:t>
            </a:r>
            <a:r>
              <a:rPr lang="en-US" dirty="0" smtClean="0"/>
              <a:t>applications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 about query properties from an online (i.e. incremental) perspective, to discover deep properties to exploit for scalability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Support an established declarative query language, establish that query evaluation can match hand-coded programs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Update-intensive </a:t>
            </a:r>
            <a:r>
              <a:rPr lang="en-US" dirty="0" smtClean="0">
                <a:solidFill>
                  <a:schemeClr val="tx1"/>
                </a:solidFill>
              </a:rPr>
              <a:t>applications: characteristics and state-of-the-art processing techniques</a:t>
            </a:r>
          </a:p>
          <a:p>
            <a:r>
              <a:rPr lang="en-US" dirty="0" err="1" smtClean="0"/>
              <a:t>DBToaster</a:t>
            </a:r>
            <a:r>
              <a:rPr lang="en-US" dirty="0" smtClean="0"/>
              <a:t>: aggressive query compilation for incremental 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Ongoing work on compiling massive-scale lightweight query processors</a:t>
            </a:r>
          </a:p>
          <a:p>
            <a:r>
              <a:rPr lang="en-US" dirty="0" smtClean="0"/>
              <a:t>Research summary and future work</a:t>
            </a:r>
          </a:p>
          <a:p>
            <a:pPr lvl="1"/>
            <a:r>
              <a:rPr lang="en-US" dirty="0" smtClean="0"/>
              <a:t>Numerical query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pic>
        <p:nvPicPr>
          <p:cNvPr id="9" name="Picture 8" descr="filing-cabi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01" y="1945044"/>
            <a:ext cx="5484949" cy="4348012"/>
          </a:xfrm>
          <a:prstGeom prst="rect">
            <a:avLst/>
          </a:prstGeom>
        </p:spPr>
      </p:pic>
      <p:pic>
        <p:nvPicPr>
          <p:cNvPr id="11" name="Picture 10" descr="ledg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" y="4143324"/>
            <a:ext cx="2555510" cy="1918714"/>
          </a:xfrm>
          <a:prstGeom prst="rect">
            <a:avLst/>
          </a:prstGeom>
        </p:spPr>
      </p:pic>
      <p:pic>
        <p:nvPicPr>
          <p:cNvPr id="12" name="Picture 11" descr="bank_tell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69" y="1979914"/>
            <a:ext cx="1685438" cy="177907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1524000" y="3787274"/>
            <a:ext cx="484632" cy="3560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 flipH="1">
            <a:off x="2957762" y="4740609"/>
            <a:ext cx="484632" cy="3560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Processing Example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Algorithmic trading schema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2000" y="2590800"/>
            <a:ext cx="7467600" cy="261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Bids(time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order_id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</a:t>
            </a: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broker_id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price, volume)</a:t>
            </a:r>
          </a:p>
          <a:p>
            <a:pPr marL="454025" marR="0" lvl="0" indent="-454025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454025" lvl="0" indent="-454025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defRPr/>
            </a:pP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Asks(time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order_id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</a:t>
            </a:r>
            <a:r>
              <a:rPr lang="en-US" b="1" kern="0" dirty="0" err="1" smtClean="0">
                <a:solidFill>
                  <a:srgbClr val="262626"/>
                </a:solidFill>
                <a:latin typeface="Courier New"/>
              </a:rPr>
              <a:t>broker_id</a:t>
            </a:r>
            <a:r>
              <a:rPr lang="en-US" b="1" kern="0" dirty="0" smtClean="0">
                <a:solidFill>
                  <a:srgbClr val="262626"/>
                </a:solidFill>
                <a:latin typeface="Courier New"/>
              </a:rPr>
              <a:t>, price, volume)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3962400"/>
            <a:ext cx="5289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sum(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(A.price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20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* (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–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		as holds</a:t>
            </a:r>
            <a:endParaRPr lang="en-US" sz="20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20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</a:t>
            </a:r>
            <a:r>
              <a:rPr lang="en-US" dirty="0" smtClean="0"/>
              <a:t> must support arbitrary updates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757980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5798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-325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–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</a:t>
            </a:r>
            <a:r>
              <a:rPr lang="en-US" dirty="0" smtClean="0"/>
              <a:t> must support arbitrary updates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032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6455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226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-29150</a:t>
                      </a:r>
                    </a:p>
                    <a:p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–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00400" y="4800600"/>
          <a:ext cx="2554535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1752"/>
                <a:gridCol w="552714"/>
                <a:gridCol w="533400"/>
                <a:gridCol w="609600"/>
                <a:gridCol w="537069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8478836" cy="198120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</a:t>
            </a:r>
            <a:r>
              <a:rPr lang="en-US" dirty="0" smtClean="0"/>
              <a:t> must support arbitrary updates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00401" y="4800600"/>
          <a:ext cx="2566811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3728"/>
                <a:gridCol w="540771"/>
                <a:gridCol w="499957"/>
                <a:gridCol w="572050"/>
                <a:gridCol w="550305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11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105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120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</a:t>
                      </a:r>
                      <a:endParaRPr lang="en-US" sz="1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1" y="4800603"/>
          <a:ext cx="2666999" cy="1534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9400"/>
                <a:gridCol w="554999"/>
                <a:gridCol w="533400"/>
                <a:gridCol w="533400"/>
                <a:gridCol w="6858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v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9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100</a:t>
                      </a:r>
                      <a:endParaRPr lang="en-US" sz="18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</a:t>
                      </a:r>
                      <a:endParaRPr lang="en-US" sz="1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25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64734" y="5105400"/>
          <a:ext cx="89351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351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-31900</a:t>
                      </a:r>
                      <a:endParaRPr lang="en-US" sz="1800" b="1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33400" y="3375574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sum(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(A.price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2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  <a:tab pos="1081088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*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		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(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–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) 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from	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690563" algn="l"/>
              </a:tabLst>
            </a:pP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2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2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200" dirty="0"/>
          </a:p>
        </p:txBody>
      </p:sp>
      <p:sp>
        <p:nvSpPr>
          <p:cNvPr id="14" name="Right Arrow 13"/>
          <p:cNvSpPr/>
          <p:nvPr/>
        </p:nvSpPr>
        <p:spPr>
          <a:xfrm>
            <a:off x="5947268" y="5223014"/>
            <a:ext cx="186526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75611" y="5129236"/>
            <a:ext cx="694481" cy="6944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3945" y="5638800"/>
            <a:ext cx="51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Corbel"/>
                <a:cs typeface="Corbel"/>
              </a:rPr>
              <a:t>?</a:t>
            </a:r>
            <a:endParaRPr lang="en-US" sz="6000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Update-Intensive Application Characteristics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600"/>
            <a:ext cx="6040436" cy="2918060"/>
          </a:xfrm>
        </p:spPr>
        <p:txBody>
          <a:bodyPr/>
          <a:lstStyle/>
          <a:p>
            <a:pPr marL="398463" indent="-398463">
              <a:spcBef>
                <a:spcPts val="1400"/>
              </a:spcBef>
            </a:pPr>
            <a:r>
              <a:rPr lang="en-US" dirty="0" smtClean="0"/>
              <a:t>Database must maintain results for continuous queries</a:t>
            </a:r>
          </a:p>
          <a:p>
            <a:pPr marL="398463" lvl="0" indent="-398463">
              <a:spcBef>
                <a:spcPts val="1400"/>
              </a:spcBef>
            </a:pPr>
            <a:r>
              <a:rPr lang="en-US" dirty="0" smtClean="0"/>
              <a:t>Database must support arbitrary </a:t>
            </a:r>
            <a:r>
              <a:rPr lang="en-US" dirty="0" smtClean="0"/>
              <a:t>updates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461048" y="1981200"/>
          <a:ext cx="997152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971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4008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42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6844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83882" y="4223716"/>
            <a:ext cx="679801" cy="590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2319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7051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164" y="3677722"/>
            <a:ext cx="497363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Plan-</a:t>
            </a: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based techniques</a:t>
            </a: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:</a:t>
            </a:r>
          </a:p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Naïve: repeat the query on the whole input, whenever it changes</a:t>
            </a:r>
            <a:endParaRPr lang="en-US" sz="2200" dirty="0" smtClean="0">
              <a:solidFill>
                <a:srgbClr val="262626"/>
              </a:solidFill>
              <a:latin typeface="Corbel"/>
              <a:cs typeface="Corbel"/>
            </a:endParaRP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" y="49530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2200" dirty="0" smtClean="0">
                <a:solidFill>
                  <a:srgbClr val="262626"/>
                </a:solidFill>
                <a:latin typeface="Corbel"/>
                <a:cs typeface="Corbel"/>
              </a:rPr>
              <a:t>State-of-the-art: view maintenance and stream processing</a:t>
            </a:r>
          </a:p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191001" y="51078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1"/>
            <a:ext cx="4943092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Views:</a:t>
            </a:r>
            <a:r>
              <a:rPr lang="en-US" dirty="0" smtClean="0"/>
              <a:t> logical relations derived from a query’s results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79578" y="2286000"/>
            <a:ext cx="40068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cap="all" dirty="0" smtClean="0">
                <a:latin typeface="Courier New"/>
                <a:cs typeface="Courier New"/>
              </a:rPr>
              <a:t>create materialized view</a:t>
            </a:r>
            <a:r>
              <a:rPr lang="en-US" sz="1500" b="1" cap="all" dirty="0" smtClean="0">
                <a:latin typeface="Courier New"/>
                <a:cs typeface="Courier New"/>
              </a:rPr>
              <a:t> </a:t>
            </a:r>
            <a:r>
              <a:rPr lang="en-US" sz="1500" b="1" dirty="0" smtClean="0">
                <a:solidFill>
                  <a:srgbClr val="FF6600"/>
                </a:solidFill>
                <a:latin typeface="Courier New"/>
                <a:cs typeface="Courier New"/>
              </a:rPr>
              <a:t>Holds</a:t>
            </a:r>
          </a:p>
          <a:p>
            <a:r>
              <a:rPr lang="en-US" sz="1500" b="1" cap="all" dirty="0" smtClean="0">
                <a:latin typeface="Courier New"/>
                <a:cs typeface="Courier New"/>
              </a:rPr>
              <a:t>refresh fast enable rewrite </a:t>
            </a:r>
            <a:r>
              <a:rPr lang="en-US" sz="1500" b="1" dirty="0" smtClean="0">
                <a:latin typeface="Courier New"/>
                <a:cs typeface="Courier New"/>
              </a:rPr>
              <a:t>AS</a:t>
            </a:r>
            <a:endParaRPr lang="en-US" sz="1500" b="1" dirty="0" smtClean="0">
              <a:latin typeface="Courier New"/>
              <a:cs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select	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sum(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(A.price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endParaRPr lang="en-US" sz="15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  <a:tab pos="130968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			– 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		* (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–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 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)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		as holds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f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rom	Bids 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795338" algn="l"/>
              </a:tabLst>
            </a:pP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5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500" b="1" kern="0" dirty="0" smtClean="0">
                <a:solidFill>
                  <a:srgbClr val="262626"/>
                </a:solidFill>
                <a:latin typeface="Courier New"/>
              </a:rPr>
              <a:t>;</a:t>
            </a:r>
            <a:endParaRPr lang="en-US" sz="1500" b="1" kern="0" dirty="0" smtClean="0">
              <a:solidFill>
                <a:srgbClr val="262626"/>
              </a:solidFill>
              <a:latin typeface="Courier New"/>
            </a:endParaRPr>
          </a:p>
          <a:p>
            <a:endParaRPr lang="en-US" sz="1500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6432550" y="5203256"/>
          <a:ext cx="946150" cy="8927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6150"/>
              </a:tblGrid>
              <a:tr h="491949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/>
                        <a:t>Holds</a:t>
                      </a:r>
                      <a:endParaRPr lang="en-US" sz="1800" b="1" i="0" dirty="0"/>
                    </a:p>
                  </a:txBody>
                  <a:tcPr/>
                </a:tc>
              </a:tr>
              <a:tr h="40079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Down Arrow 29"/>
          <p:cNvSpPr/>
          <p:nvPr/>
        </p:nvSpPr>
        <p:spPr>
          <a:xfrm>
            <a:off x="6705600" y="4495800"/>
            <a:ext cx="484632" cy="609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4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</a:t>
            </a:r>
            <a:r>
              <a:rPr lang="en-US" dirty="0" smtClean="0"/>
              <a:t>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</a:t>
            </a:r>
            <a:r>
              <a:rPr lang="en-US" dirty="0" smtClean="0"/>
              <a:t>view </a:t>
            </a:r>
            <a:r>
              <a:rPr lang="en-US" dirty="0" smtClean="0"/>
              <a:t>maintenance</a:t>
            </a:r>
          </a:p>
          <a:p>
            <a:pPr marL="576263" lvl="1" indent="-280988"/>
            <a:r>
              <a:rPr lang="en-US" dirty="0" smtClean="0"/>
              <a:t>Mechanism</a:t>
            </a:r>
            <a:r>
              <a:rPr lang="en-US" dirty="0" smtClean="0"/>
              <a:t>: delta queries</a:t>
            </a:r>
          </a:p>
          <a:p>
            <a:pPr marL="922338" lvl="2" indent="-280988"/>
            <a:r>
              <a:rPr lang="en-US" dirty="0" smtClean="0"/>
              <a:t>Simpler </a:t>
            </a:r>
            <a:r>
              <a:rPr lang="en-US" dirty="0" smtClean="0"/>
              <a:t>than view </a:t>
            </a:r>
            <a:r>
              <a:rPr lang="en-US" dirty="0" smtClean="0"/>
              <a:t>definition query</a:t>
            </a:r>
          </a:p>
          <a:p>
            <a:pPr marL="576263" lvl="1" indent="-280988"/>
            <a:r>
              <a:rPr lang="en-US" dirty="0" smtClean="0"/>
              <a:t>But…</a:t>
            </a:r>
            <a:r>
              <a:rPr lang="en-US" dirty="0" smtClean="0"/>
              <a:t> delta queries still </a:t>
            </a:r>
            <a:r>
              <a:rPr lang="en-US" dirty="0" smtClean="0"/>
              <a:t>processed with classical QP </a:t>
            </a:r>
            <a:r>
              <a:rPr lang="en-US" dirty="0" smtClean="0"/>
              <a:t>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30499" y="3283803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1980-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</a:t>
            </a:r>
            <a:r>
              <a:rPr lang="en-US" dirty="0" smtClean="0"/>
              <a:t>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</a:t>
            </a:r>
            <a:r>
              <a:rPr lang="en-US" dirty="0" smtClean="0"/>
              <a:t>view </a:t>
            </a:r>
            <a:r>
              <a:rPr lang="en-US" dirty="0" smtClean="0"/>
              <a:t>maintenance</a:t>
            </a:r>
          </a:p>
          <a:p>
            <a:pPr marL="576263" lvl="1" indent="-280988"/>
            <a:r>
              <a:rPr lang="en-US" dirty="0" smtClean="0"/>
              <a:t>Mechanism</a:t>
            </a:r>
            <a:r>
              <a:rPr lang="en-US" dirty="0" smtClean="0"/>
              <a:t>: delta queries</a:t>
            </a:r>
          </a:p>
          <a:p>
            <a:pPr marL="922338" lvl="2" indent="-280988"/>
            <a:r>
              <a:rPr lang="en-US" dirty="0" smtClean="0"/>
              <a:t>Simpler </a:t>
            </a:r>
            <a:r>
              <a:rPr lang="en-US" dirty="0" smtClean="0"/>
              <a:t>than view </a:t>
            </a:r>
            <a:r>
              <a:rPr lang="en-US" dirty="0" smtClean="0"/>
              <a:t>definition query</a:t>
            </a:r>
          </a:p>
          <a:p>
            <a:pPr marL="576263" lvl="1" indent="-280988"/>
            <a:r>
              <a:rPr lang="en-US" dirty="0" smtClean="0"/>
              <a:t>But…</a:t>
            </a:r>
            <a:r>
              <a:rPr lang="en-US" dirty="0" smtClean="0"/>
              <a:t> delta queries still </a:t>
            </a:r>
            <a:r>
              <a:rPr lang="en-US" dirty="0" smtClean="0"/>
              <a:t>processed with classical QP </a:t>
            </a:r>
            <a:r>
              <a:rPr lang="en-US" dirty="0" smtClean="0"/>
              <a:t>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1980-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</a:t>
            </a:r>
            <a:r>
              <a:rPr lang="en-US" dirty="0" smtClean="0"/>
              <a:t>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</a:t>
            </a:r>
            <a:r>
              <a:rPr lang="en-US" dirty="0" smtClean="0"/>
              <a:t>view </a:t>
            </a:r>
            <a:r>
              <a:rPr lang="en-US" dirty="0" smtClean="0"/>
              <a:t>maintenance</a:t>
            </a:r>
          </a:p>
          <a:p>
            <a:pPr marL="576263" lvl="1" indent="-280988"/>
            <a:r>
              <a:rPr lang="en-US" dirty="0" smtClean="0"/>
              <a:t>Mechanism</a:t>
            </a:r>
            <a:r>
              <a:rPr lang="en-US" dirty="0" smtClean="0"/>
              <a:t>: delta queries</a:t>
            </a:r>
          </a:p>
          <a:p>
            <a:pPr marL="922338" lvl="2" indent="-280988"/>
            <a:r>
              <a:rPr lang="en-US" dirty="0" smtClean="0"/>
              <a:t>Simpler </a:t>
            </a:r>
            <a:r>
              <a:rPr lang="en-US" dirty="0" smtClean="0"/>
              <a:t>than view </a:t>
            </a:r>
            <a:r>
              <a:rPr lang="en-US" dirty="0" smtClean="0"/>
              <a:t>definition query</a:t>
            </a:r>
          </a:p>
          <a:p>
            <a:pPr marL="576263" lvl="1" indent="-280988"/>
            <a:r>
              <a:rPr lang="en-US" dirty="0" smtClean="0"/>
              <a:t>But…</a:t>
            </a:r>
            <a:r>
              <a:rPr lang="en-US" dirty="0" smtClean="0"/>
              <a:t> delta queries still </a:t>
            </a:r>
            <a:r>
              <a:rPr lang="en-US" dirty="0" smtClean="0"/>
              <a:t>processed with classical QP </a:t>
            </a:r>
            <a:r>
              <a:rPr lang="en-US" dirty="0" smtClean="0"/>
              <a:t>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1980-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39" name="Straight Connector 38"/>
          <p:cNvCxnSpPr/>
          <p:nvPr/>
        </p:nvCxnSpPr>
        <p:spPr>
          <a:xfrm rot="5400000">
            <a:off x="7292757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315200" y="1981200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6459344" y="1876476"/>
            <a:ext cx="2538202" cy="4447961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113190" cy="3166461"/>
          </a:xfrm>
        </p:spPr>
        <p:txBody>
          <a:bodyPr>
            <a:normAutofit/>
          </a:bodyPr>
          <a:lstStyle/>
          <a:p>
            <a:r>
              <a:rPr lang="en-US" dirty="0" smtClean="0"/>
              <a:t>Views:</a:t>
            </a:r>
            <a:r>
              <a:rPr lang="en-US" dirty="0" smtClean="0"/>
              <a:t> logical relations derived from a query’s results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Incremental </a:t>
            </a:r>
            <a:r>
              <a:rPr lang="en-US" dirty="0" smtClean="0"/>
              <a:t>view </a:t>
            </a:r>
            <a:r>
              <a:rPr lang="en-US" dirty="0" smtClean="0"/>
              <a:t>maintenance</a:t>
            </a:r>
          </a:p>
          <a:p>
            <a:pPr marL="576263" lvl="1" indent="-280988"/>
            <a:r>
              <a:rPr lang="en-US" dirty="0" smtClean="0"/>
              <a:t>Mechanism</a:t>
            </a:r>
            <a:r>
              <a:rPr lang="en-US" dirty="0" smtClean="0"/>
              <a:t>: delta queries</a:t>
            </a:r>
          </a:p>
          <a:p>
            <a:pPr marL="922338" lvl="2" indent="-280988"/>
            <a:r>
              <a:rPr lang="en-US" dirty="0" smtClean="0"/>
              <a:t>Simpler </a:t>
            </a:r>
            <a:r>
              <a:rPr lang="en-US" dirty="0" smtClean="0"/>
              <a:t>than view </a:t>
            </a:r>
            <a:r>
              <a:rPr lang="en-US" dirty="0" smtClean="0"/>
              <a:t>definition query</a:t>
            </a:r>
          </a:p>
          <a:p>
            <a:pPr marL="576263" lvl="1" indent="-280988"/>
            <a:r>
              <a:rPr lang="en-US" dirty="0" smtClean="0"/>
              <a:t>But…</a:t>
            </a:r>
            <a:r>
              <a:rPr lang="en-US" dirty="0" smtClean="0"/>
              <a:t> delta queries still </a:t>
            </a:r>
            <a:r>
              <a:rPr lang="en-US" dirty="0" smtClean="0"/>
              <a:t>processed with classical QP </a:t>
            </a:r>
            <a:r>
              <a:rPr lang="en-US" dirty="0" smtClean="0"/>
              <a:t>engine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618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7354" y="4107359"/>
            <a:ext cx="1101298" cy="579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6940178" y="4261125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7" idx="0"/>
          </p:cNvCxnSpPr>
          <p:nvPr/>
        </p:nvCxnSpPr>
        <p:spPr>
          <a:xfrm rot="5400000">
            <a:off x="6946735" y="2749814"/>
            <a:ext cx="321307" cy="155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699424" y="3663741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94132" y="3505200"/>
            <a:ext cx="15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0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1000" y="632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Delta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0000" y="4507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4876800"/>
            <a:ext cx="38987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0" indent="-280988" defTabSz="914400" eaLnBrk="0" fontAlgn="base" hangingPunct="0"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Well-studied through 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1980-</a:t>
            </a:r>
            <a:r>
              <a:rPr lang="en-US" sz="1900" dirty="0" smtClean="0">
                <a:solidFill>
                  <a:srgbClr val="262626"/>
                </a:solidFill>
                <a:latin typeface="Corbel"/>
                <a:cs typeface="Corbel"/>
              </a:rPr>
              <a:t>today:</a:t>
            </a:r>
          </a:p>
          <a:p>
            <a:pPr marL="454025" lvl="1" indent="-280988" defTabSz="9144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</a:pP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[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1991; Yan and Larson, 1995; Colby et al, 1996;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Kotidis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 and </a:t>
            </a:r>
            <a:r>
              <a:rPr lang="en-US" sz="1700" dirty="0" err="1" smtClean="0">
                <a:solidFill>
                  <a:srgbClr val="262626"/>
                </a:solidFill>
                <a:latin typeface="Corbel"/>
                <a:cs typeface="Corbel"/>
              </a:rPr>
              <a:t>Roussopoulos</a:t>
            </a:r>
            <a:r>
              <a:rPr lang="en-US" sz="1700" dirty="0" smtClean="0">
                <a:solidFill>
                  <a:srgbClr val="262626"/>
                </a:solidFill>
                <a:latin typeface="Corbel"/>
                <a:cs typeface="Corbel"/>
              </a:rPr>
              <a:t>, 2001; Zhou et al, 2007]</a:t>
            </a:r>
          </a:p>
          <a:p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239000" y="1981200"/>
          <a:ext cx="1433070" cy="10388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33070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-14500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+(-5000+1500+15000)</a:t>
                      </a:r>
                    </a:p>
                    <a:p>
                      <a:r>
                        <a:rPr lang="en-US" sz="1400" dirty="0" smtClean="0"/>
                        <a:t>=</a:t>
                      </a:r>
                      <a:r>
                        <a:rPr lang="en-US" sz="1400" b="1" dirty="0" smtClean="0"/>
                        <a:t>3000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629400" y="49530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57800" y="3841818"/>
          <a:ext cx="101598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148695"/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191001" y="4803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278837" y="3232218"/>
          <a:ext cx="718591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48695"/>
                <a:gridCol w="261931"/>
                <a:gridCol w="307965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7239000" y="4070418"/>
          <a:ext cx="943508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138088"/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997428" y="3232218"/>
          <a:ext cx="667332" cy="27298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8088"/>
                <a:gridCol w="275265"/>
                <a:gridCol w="253979"/>
              </a:tblGrid>
              <a:tr h="2729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</a:t>
            </a:r>
            <a:r>
              <a:rPr lang="en-US" smtClean="0"/>
              <a:t>A</a:t>
            </a:r>
            <a:r>
              <a:rPr lang="en-US" smtClean="0"/>
              <a:t> </a:t>
            </a:r>
            <a:r>
              <a:rPr lang="en-US" smtClean="0"/>
              <a:t>30-</a:t>
            </a:r>
            <a:r>
              <a:rPr lang="en-US" dirty="0" smtClean="0"/>
              <a:t>second </a:t>
            </a:r>
            <a:r>
              <a:rPr lang="en-US" dirty="0" smtClean="0"/>
              <a:t>Refresher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286001"/>
            <a:ext cx="5297487" cy="4368792"/>
          </a:xfrm>
        </p:spPr>
        <p:txBody>
          <a:bodyPr>
            <a:normAutofit/>
          </a:bodyPr>
          <a:lstStyle/>
          <a:p>
            <a:r>
              <a:rPr lang="en-US" dirty="0" smtClean="0"/>
              <a:t>Database </a:t>
            </a:r>
            <a:r>
              <a:rPr lang="en-US" dirty="0" smtClean="0"/>
              <a:t>management systems (DBMS) are</a:t>
            </a:r>
            <a:r>
              <a:rPr lang="en-US" dirty="0" smtClean="0"/>
              <a:t> computer programs to store and access structured data</a:t>
            </a:r>
          </a:p>
          <a:p>
            <a:pPr marL="514350" lvl="1" indent="-342900"/>
            <a:r>
              <a:rPr lang="en-US" dirty="0" smtClean="0"/>
              <a:t>Basic unit of data: records (rows, or </a:t>
            </a:r>
            <a:r>
              <a:rPr lang="en-US" i="1" dirty="0" err="1" smtClean="0"/>
              <a:t>tuples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A DBMS organizes collections of records into tables (or </a:t>
            </a:r>
            <a:r>
              <a:rPr lang="en-US" i="1" dirty="0" smtClean="0"/>
              <a:t>relations</a:t>
            </a:r>
            <a:r>
              <a:rPr lang="en-US" dirty="0" smtClean="0"/>
              <a:t>)</a:t>
            </a:r>
          </a:p>
          <a:p>
            <a:pPr marL="514350" lvl="1" indent="-342900"/>
            <a:r>
              <a:rPr lang="en-US" dirty="0" smtClean="0"/>
              <a:t>Databases consist of many relations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29250" y="4191002"/>
          <a:ext cx="3385716" cy="213359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09979"/>
                <a:gridCol w="580772"/>
                <a:gridCol w="1096313"/>
                <a:gridCol w="800963"/>
                <a:gridCol w="597689"/>
              </a:tblGrid>
              <a:tr h="3668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address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DOB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wages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John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108 Vanilla 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7/11/1980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$100k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Sarah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247 Bowen…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4/22/1982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$120k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Eric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12 Oakdale…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2/27/1978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Cassie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103 Medway..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5/28/1983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$70k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Greg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 </a:t>
                      </a:r>
                      <a:r>
                        <a:rPr lang="en-US" sz="1200" dirty="0" err="1" smtClean="0"/>
                        <a:t>Tachbrook</a:t>
                      </a:r>
                      <a:r>
                        <a:rPr lang="en-US" sz="1200" dirty="0" smtClean="0"/>
                        <a:t>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2/12/1978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$180k</a:t>
                      </a:r>
                      <a:endParaRPr lang="en-US" sz="1200" dirty="0"/>
                    </a:p>
                  </a:txBody>
                  <a:tcPr/>
                </a:tc>
              </a:tr>
              <a:tr h="29445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Julie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 </a:t>
                      </a:r>
                      <a:r>
                        <a:rPr lang="en-US" sz="1200" dirty="0" err="1" smtClean="0"/>
                        <a:t>Rocham</a:t>
                      </a:r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2/23/1978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$90k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filing-cabi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751" y="1945044"/>
            <a:ext cx="1876499" cy="1487532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16200000" flipH="1">
            <a:off x="5988288" y="2869963"/>
            <a:ext cx="942901" cy="841776"/>
          </a:xfrm>
          <a:prstGeom prst="bentArrow">
            <a:avLst>
              <a:gd name="adj1" fmla="val 15485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9586" y="3821670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Employees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638800" y="2316137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6" name="Down Arrow 75"/>
          <p:cNvSpPr/>
          <p:nvPr/>
        </p:nvSpPr>
        <p:spPr>
          <a:xfrm>
            <a:off x="8031389" y="2392337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139340" y="2793843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10800000">
            <a:off x="7764488" y="2661857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3948" y="3194784"/>
            <a:ext cx="445853" cy="3876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458200" y="2699433"/>
            <a:ext cx="49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=1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5638800" y="5554656"/>
          <a:ext cx="1219200" cy="640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Left Arrow 83"/>
          <p:cNvSpPr/>
          <p:nvPr/>
        </p:nvSpPr>
        <p:spPr>
          <a:xfrm>
            <a:off x="6852860" y="5650125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8324075" y="3078962"/>
            <a:ext cx="374623" cy="279573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540373"/>
            <a:ext cx="694481" cy="69448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772954" y="18690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Window</a:t>
            </a:r>
            <a:endParaRPr lang="en-US">
              <a:latin typeface="Corbel"/>
              <a:cs typeface="Corbel"/>
            </a:endParaRPr>
          </a:p>
        </p:txBody>
      </p:sp>
      <p:cxnSp>
        <p:nvCxnSpPr>
          <p:cNvPr id="90" name="Straight Arrow Connector 89"/>
          <p:cNvCxnSpPr>
            <a:stCxn id="88" idx="2"/>
          </p:cNvCxnSpPr>
          <p:nvPr/>
        </p:nvCxnSpPr>
        <p:spPr>
          <a:xfrm rot="16200000" flipH="1">
            <a:off x="7891383" y="2609863"/>
            <a:ext cx="758320" cy="15423"/>
          </a:xfrm>
          <a:prstGeom prst="straightConnector1">
            <a:avLst/>
          </a:prstGeom>
          <a:ln>
            <a:solidFill>
              <a:srgbClr val="3366FF"/>
            </a:solidFill>
            <a:headEnd type="none" w="med" len="med"/>
            <a:tailEnd type="diamond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514600"/>
            <a:ext cx="50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=2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176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54949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4626" y="3083098"/>
            <a:ext cx="444497" cy="38765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39340" y="268147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324075" y="2960189"/>
            <a:ext cx="374623" cy="2503370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38800" y="4983252"/>
          <a:ext cx="1219200" cy="9601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Vertical Text Placeholder 2"/>
          <p:cNvSpPr txBox="1">
            <a:spLocks/>
          </p:cNvSpPr>
          <p:nvPr/>
        </p:nvSpPr>
        <p:spPr bwMode="auto">
          <a:xfrm>
            <a:off x="284164" y="1981200"/>
            <a:ext cx="500876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Stream processing engines (SPEs)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Assumes append-only ordered inputs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Processes queries over </a:t>
            </a:r>
            <a:r>
              <a:rPr kumimoji="0" lang="en-US" sz="2200" b="1" i="1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of input data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Windows advance over the input stream, with results produced for each window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4594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5131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2907268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38454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5256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5406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2208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2862163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390828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2994149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324075" y="3298235"/>
            <a:ext cx="374623" cy="2165324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638800" y="4805739"/>
          <a:ext cx="1219200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64221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6959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2120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=4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028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08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7234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035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09670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6" y="3012422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0436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185236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3713901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317222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324075" y="3590599"/>
            <a:ext cx="374623" cy="1872959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638800" y="4709160"/>
          <a:ext cx="1219200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rot="5400000">
            <a:off x="7724675" y="2773358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8806" y="307872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76" name="Down Arrow 75"/>
          <p:cNvSpPr/>
          <p:nvPr/>
        </p:nvSpPr>
        <p:spPr>
          <a:xfrm>
            <a:off x="8031389" y="1981200"/>
            <a:ext cx="484632" cy="257309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458200" y="3516868"/>
            <a:ext cx="50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=5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8110" y="24119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7766908" y="22799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145994" y="268147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rot="10800000">
            <a:off x="7771142" y="254949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7745156" y="3418807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143207" y="3021559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rot="10800000">
            <a:off x="7777492" y="2889573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7736689" y="3729385"/>
            <a:ext cx="448027" cy="394003"/>
          </a:xfrm>
          <a:prstGeom prst="line">
            <a:avLst/>
          </a:prstGeom>
          <a:ln w="254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143877" y="3332137"/>
            <a:ext cx="269669" cy="37023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rot="10800000">
            <a:off x="7769025" y="3200151"/>
            <a:ext cx="392913" cy="144366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0800000">
            <a:off x="7764488" y="3523160"/>
            <a:ext cx="392913" cy="14436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5400000">
            <a:off x="7726036" y="4051825"/>
            <a:ext cx="448027" cy="394003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145690" y="3655146"/>
            <a:ext cx="269669" cy="37023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>
            <a:off x="6852860" y="5238988"/>
            <a:ext cx="76744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324075" y="3937783"/>
            <a:ext cx="374623" cy="1525776"/>
          </a:xfrm>
          <a:custGeom>
            <a:avLst/>
            <a:gdLst>
              <a:gd name="connsiteX0" fmla="*/ 91371 w 374623"/>
              <a:gd name="connsiteY0" fmla="*/ 0 h 2795734"/>
              <a:gd name="connsiteX1" fmla="*/ 374623 w 374623"/>
              <a:gd name="connsiteY1" fmla="*/ 0 h 2795734"/>
              <a:gd name="connsiteX2" fmla="*/ 347211 w 374623"/>
              <a:gd name="connsiteY2" fmla="*/ 2795734 h 2795734"/>
              <a:gd name="connsiteX3" fmla="*/ 0 w 374623"/>
              <a:gd name="connsiteY3" fmla="*/ 2795734 h 2795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623" h="2795734">
                <a:moveTo>
                  <a:pt x="91371" y="0"/>
                </a:moveTo>
                <a:lnTo>
                  <a:pt x="374623" y="0"/>
                </a:lnTo>
                <a:lnTo>
                  <a:pt x="347211" y="2795734"/>
                </a:lnTo>
                <a:lnTo>
                  <a:pt x="0" y="2795734"/>
                </a:ln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ears_animated.gif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11319" y="5129236"/>
            <a:ext cx="694481" cy="694481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638800" y="1905000"/>
          <a:ext cx="2133599" cy="257309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90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638800" y="4709160"/>
          <a:ext cx="1219200" cy="19202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83360"/>
                <a:gridCol w="835840"/>
              </a:tblGrid>
              <a:tr h="29979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sum(v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145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220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230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9979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1524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  <a:p>
            <a:pPr lvl="1"/>
            <a:r>
              <a:rPr lang="en-US" dirty="0" smtClean="0"/>
              <a:t>Windows are specified</a:t>
            </a:r>
            <a:r>
              <a:rPr lang="en-US" dirty="0" smtClean="0"/>
              <a:t> per query operator, and maintained as data structures in each operator</a:t>
            </a:r>
            <a:endParaRPr lang="en-US" dirty="0" smtClean="0"/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1981200"/>
            <a:ext cx="5008760" cy="2971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Stream </a:t>
            </a:r>
            <a:r>
              <a:rPr lang="en-US" dirty="0" smtClean="0"/>
              <a:t>processing engines (</a:t>
            </a:r>
            <a:r>
              <a:rPr lang="en-US" dirty="0" err="1" smtClean="0"/>
              <a:t>SPEs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Assumes append-only ordered inputs</a:t>
            </a:r>
          </a:p>
          <a:p>
            <a:pPr lvl="1"/>
            <a:r>
              <a:rPr lang="en-US" dirty="0" smtClean="0"/>
              <a:t>Processes queries over </a:t>
            </a:r>
            <a:r>
              <a:rPr lang="en-US" b="1" i="1" dirty="0" smtClean="0"/>
              <a:t>windows</a:t>
            </a:r>
            <a:r>
              <a:rPr lang="en-US" dirty="0" smtClean="0"/>
              <a:t> of input data</a:t>
            </a:r>
          </a:p>
          <a:p>
            <a:pPr lvl="1"/>
            <a:r>
              <a:rPr lang="en-US" dirty="0" smtClean="0"/>
              <a:t>Windows advance over the input stream, </a:t>
            </a:r>
            <a:r>
              <a:rPr lang="en-US" dirty="0" smtClean="0"/>
              <a:t>with results produced for each window</a:t>
            </a:r>
          </a:p>
          <a:p>
            <a:pPr lvl="1"/>
            <a:r>
              <a:rPr lang="en-US" dirty="0" smtClean="0"/>
              <a:t>Windows are specified</a:t>
            </a:r>
            <a:r>
              <a:rPr lang="en-US" dirty="0" smtClean="0"/>
              <a:t> per query operator, and maintained as data structures in each operator</a:t>
            </a:r>
            <a:endParaRPr lang="en-US" dirty="0" smtClean="0"/>
          </a:p>
          <a:p>
            <a:r>
              <a:rPr lang="en-US" dirty="0" smtClean="0"/>
              <a:t>Mechanism: window-based operators</a:t>
            </a:r>
          </a:p>
          <a:p>
            <a:pPr lvl="1"/>
            <a:r>
              <a:rPr lang="en-US" dirty="0" smtClean="0"/>
              <a:t>Incrementally processed for overlaps when windows slide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>
            <a:off x="5001767" y="517722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725021" y="5515005"/>
            <a:ext cx="392913" cy="1443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4622025" y="5984143"/>
            <a:ext cx="572096" cy="388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09718" y="566898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5"/>
          <p:cNvGrpSpPr/>
          <p:nvPr/>
        </p:nvGrpSpPr>
        <p:grpSpPr>
          <a:xfrm>
            <a:off x="6172200" y="3085200"/>
            <a:ext cx="202467" cy="496200"/>
            <a:chOff x="6930700" y="3200400"/>
            <a:chExt cx="146296" cy="358538"/>
          </a:xfrm>
        </p:grpSpPr>
        <p:sp>
          <p:nvSpPr>
            <p:cNvPr id="32" name="Down Arrow 31"/>
            <p:cNvSpPr/>
            <p:nvPr/>
          </p:nvSpPr>
          <p:spPr>
            <a:xfrm>
              <a:off x="6930700" y="3200400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971162" y="3296737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39" name="Cross 38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ame 3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42" name="Cross 41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ame 42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2590800" y="5184067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Down Arrow 52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rot="10800000">
            <a:off x="8042830" y="5412028"/>
            <a:ext cx="334706" cy="106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7880423" y="5902845"/>
            <a:ext cx="632712" cy="330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0800000" flipV="1">
            <a:off x="5292924" y="4393700"/>
            <a:ext cx="690576" cy="5986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21641" y="4428022"/>
            <a:ext cx="1407207" cy="446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09718" y="5404866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09179" y="5552842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78075" y="5256890"/>
            <a:ext cx="269669" cy="206756"/>
          </a:xfrm>
          <a:prstGeom prst="rect">
            <a:avLst/>
          </a:prstGeom>
          <a:solidFill>
            <a:srgbClr val="D9D9D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77536" y="5404866"/>
            <a:ext cx="269669" cy="2067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10200" y="6477000"/>
            <a:ext cx="8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overlap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41" name="Shape 40"/>
          <p:cNvCxnSpPr>
            <a:stCxn id="34" idx="3"/>
          </p:cNvCxnSpPr>
          <p:nvPr/>
        </p:nvCxnSpPr>
        <p:spPr>
          <a:xfrm>
            <a:off x="5378848" y="5656220"/>
            <a:ext cx="259952" cy="820780"/>
          </a:xfrm>
          <a:prstGeom prst="bentConnector2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diamond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Stream processing cannot handle update-intensive apps</a:t>
            </a:r>
          </a:p>
          <a:p>
            <a:pPr lvl="1"/>
            <a:r>
              <a:rPr lang="en-US" dirty="0" smtClean="0"/>
              <a:t>Streams cannot express updates, since only windows specify deletions</a:t>
            </a:r>
          </a:p>
          <a:p>
            <a:pPr lvl="2"/>
            <a:r>
              <a:rPr lang="en-US" dirty="0" smtClean="0"/>
              <a:t>No “state-of-the-world” queries</a:t>
            </a:r>
          </a:p>
          <a:p>
            <a:pPr lvl="1"/>
            <a:r>
              <a:rPr lang="en-US" dirty="0" smtClean="0"/>
              <a:t>Windows do not exploit updates, performing unnecessary computation</a:t>
            </a:r>
          </a:p>
          <a:p>
            <a:pPr lvl="1"/>
            <a:r>
              <a:rPr lang="en-US" dirty="0" smtClean="0"/>
              <a:t>For general processing, stream engines resort to repetition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56606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Stream processing cannot handle update-intensive apps</a:t>
            </a:r>
          </a:p>
          <a:p>
            <a:pPr lvl="1"/>
            <a:r>
              <a:rPr lang="en-US" dirty="0" smtClean="0"/>
              <a:t>Streams cannot express updates, since only windows specify deletions</a:t>
            </a:r>
          </a:p>
          <a:p>
            <a:pPr lvl="2"/>
            <a:r>
              <a:rPr lang="en-US" dirty="0" smtClean="0"/>
              <a:t>No “state-of-the-world” queries</a:t>
            </a:r>
          </a:p>
          <a:p>
            <a:pPr lvl="1"/>
            <a:r>
              <a:rPr lang="en-US" dirty="0" smtClean="0"/>
              <a:t>Windows do not exploit updates, performing unnecessary computation</a:t>
            </a:r>
          </a:p>
          <a:p>
            <a:pPr lvl="1"/>
            <a:r>
              <a:rPr lang="en-US" dirty="0" smtClean="0"/>
              <a:t>For general processing, stream engines resort to repetition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981200"/>
            <a:ext cx="5079168" cy="3048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Stream processing cannot handle update-intensive apps</a:t>
            </a:r>
          </a:p>
          <a:p>
            <a:pPr lvl="1"/>
            <a:r>
              <a:rPr lang="en-US" dirty="0" smtClean="0"/>
              <a:t>Streams cannot express updates, since only windows specify deletions</a:t>
            </a:r>
          </a:p>
          <a:p>
            <a:pPr lvl="2"/>
            <a:r>
              <a:rPr lang="en-US" dirty="0" smtClean="0"/>
              <a:t>No “state-of-the-world” queries</a:t>
            </a:r>
          </a:p>
          <a:p>
            <a:pPr lvl="1"/>
            <a:r>
              <a:rPr lang="en-US" dirty="0" smtClean="0"/>
              <a:t>Windows do not exploit updates, performing unnecessary computation</a:t>
            </a:r>
          </a:p>
          <a:p>
            <a:pPr lvl="1"/>
            <a:r>
              <a:rPr lang="en-US" dirty="0" smtClean="0"/>
              <a:t>For general processing, stream engines resort to repetition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5005000" y="5174512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8632" y="603455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29450" y="400186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Corbel"/>
                <a:cs typeface="Corbel"/>
              </a:rPr>
              <a:t>No window can enclose all updates</a:t>
            </a:r>
            <a:endParaRPr lang="en-US" b="1" i="1" dirty="0">
              <a:latin typeface="Corbel"/>
              <a:cs typeface="Corbel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8632" y="532691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08773" y="5715937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5867400" y="510540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120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100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2590800" y="51816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269584" y="4959196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77535" y="5508244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77394" y="5105400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77535" y="5835839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4790761" y="4836054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77200" y="4724400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“toolboxes”, i.e. a standard set of data processing operators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State of the Art in Update Processing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3600" y="359493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7000" y="2988307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227255" y="4223716"/>
            <a:ext cx="767842" cy="7531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6489716" y="4260682"/>
            <a:ext cx="753180" cy="67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774770" y="2819417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47922" y="3614134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6220968" y="513905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324600" y="5999102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2"/>
          <p:cNvGrpSpPr/>
          <p:nvPr/>
        </p:nvGrpSpPr>
        <p:grpSpPr>
          <a:xfrm>
            <a:off x="6173516" y="3070460"/>
            <a:ext cx="222626" cy="545604"/>
            <a:chOff x="5797304" y="3865177"/>
            <a:chExt cx="146296" cy="358538"/>
          </a:xfrm>
        </p:grpSpPr>
        <p:sp>
          <p:nvSpPr>
            <p:cNvPr id="34" name="Down Arrow 33"/>
            <p:cNvSpPr/>
            <p:nvPr/>
          </p:nvSpPr>
          <p:spPr>
            <a:xfrm>
              <a:off x="5797304" y="3865177"/>
              <a:ext cx="146296" cy="358538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37766" y="3991004"/>
              <a:ext cx="67733" cy="10686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ultiply 41"/>
          <p:cNvSpPr/>
          <p:nvPr/>
        </p:nvSpPr>
        <p:spPr>
          <a:xfrm>
            <a:off x="5924442" y="3004042"/>
            <a:ext cx="679210" cy="679210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24600" y="5291458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24741" y="5680483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896100" y="5095240"/>
          <a:ext cx="1562100" cy="87733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3352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120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b="1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150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30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724400" y="5146146"/>
          <a:ext cx="1511300" cy="990811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3680"/>
                <a:gridCol w="322580"/>
                <a:gridCol w="335280"/>
                <a:gridCol w="335280"/>
                <a:gridCol w="28448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t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oid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bid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 smtClean="0"/>
                        <a:t>v</a:t>
                      </a:r>
                      <a:endParaRPr lang="en-US" sz="8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4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100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9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6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80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50</a:t>
                      </a:r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Down Arrow 46"/>
          <p:cNvSpPr/>
          <p:nvPr/>
        </p:nvSpPr>
        <p:spPr>
          <a:xfrm>
            <a:off x="8512002" y="4769748"/>
            <a:ext cx="484632" cy="1436929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619953" y="5318796"/>
            <a:ext cx="269669" cy="2067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619812" y="4915952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9953" y="5646391"/>
            <a:ext cx="254699" cy="1199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6009961" y="4800600"/>
            <a:ext cx="924239" cy="1793346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319618" y="4534952"/>
            <a:ext cx="900582" cy="1714338"/>
          </a:xfrm>
          <a:prstGeom prst="mathMultiply">
            <a:avLst>
              <a:gd name="adj1" fmla="val 114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52"/>
          <p:cNvGrpSpPr/>
          <p:nvPr/>
        </p:nvGrpSpPr>
        <p:grpSpPr>
          <a:xfrm>
            <a:off x="6888699" y="3535899"/>
            <a:ext cx="121701" cy="121701"/>
            <a:chOff x="7772400" y="3441498"/>
            <a:chExt cx="914400" cy="914400"/>
          </a:xfrm>
        </p:grpSpPr>
        <p:sp>
          <p:nvSpPr>
            <p:cNvPr id="54" name="Cross 53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ame 54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5"/>
          <p:cNvGrpSpPr/>
          <p:nvPr/>
        </p:nvGrpSpPr>
        <p:grpSpPr>
          <a:xfrm>
            <a:off x="6431499" y="4340647"/>
            <a:ext cx="121701" cy="121701"/>
            <a:chOff x="7772400" y="3441498"/>
            <a:chExt cx="914400" cy="914400"/>
          </a:xfrm>
        </p:grpSpPr>
        <p:sp>
          <p:nvSpPr>
            <p:cNvPr id="57" name="Cross 56"/>
            <p:cNvSpPr/>
            <p:nvPr/>
          </p:nvSpPr>
          <p:spPr>
            <a:xfrm>
              <a:off x="7772400" y="3441498"/>
              <a:ext cx="914400" cy="914400"/>
            </a:xfrm>
            <a:prstGeom prst="plus">
              <a:avLst>
                <a:gd name="adj" fmla="val 47237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ame 57"/>
            <p:cNvSpPr/>
            <p:nvPr/>
          </p:nvSpPr>
          <p:spPr>
            <a:xfrm>
              <a:off x="7772400" y="3441498"/>
              <a:ext cx="914400" cy="914400"/>
            </a:xfrm>
            <a:prstGeom prst="frame">
              <a:avLst>
                <a:gd name="adj1" fmla="val 6431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2225694" y="2082852"/>
            <a:ext cx="2117706" cy="4166438"/>
          </a:xfrm>
          <a:custGeom>
            <a:avLst/>
            <a:gdLst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53124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487449 h 1979452"/>
              <a:gd name="connsiteX4" fmla="*/ 606359 w 2311027"/>
              <a:gd name="connsiteY4" fmla="*/ 1979452 h 1979452"/>
              <a:gd name="connsiteX5" fmla="*/ 2311027 w 2311027"/>
              <a:gd name="connsiteY5" fmla="*/ 1979452 h 1979452"/>
              <a:gd name="connsiteX6" fmla="*/ 2299586 w 2311027"/>
              <a:gd name="connsiteY6" fmla="*/ 1212843 h 1979452"/>
              <a:gd name="connsiteX7" fmla="*/ 1441532 w 2311027"/>
              <a:gd name="connsiteY7" fmla="*/ 0 h 1979452"/>
              <a:gd name="connsiteX8" fmla="*/ 1041106 w 2311027"/>
              <a:gd name="connsiteY8" fmla="*/ 11442 h 1979452"/>
              <a:gd name="connsiteX0" fmla="*/ 10411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10411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441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2299586 w 2311027"/>
              <a:gd name="connsiteY5" fmla="*/ 12128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2311027"/>
              <a:gd name="connsiteY0" fmla="*/ 11442 h 1979452"/>
              <a:gd name="connsiteX1" fmla="*/ 11441 w 2311027"/>
              <a:gd name="connsiteY1" fmla="*/ 1144192 h 1979452"/>
              <a:gd name="connsiteX2" fmla="*/ 0 w 2311027"/>
              <a:gd name="connsiteY2" fmla="*/ 1482445 h 1979452"/>
              <a:gd name="connsiteX3" fmla="*/ 606359 w 2311027"/>
              <a:gd name="connsiteY3" fmla="*/ 1979452 h 1979452"/>
              <a:gd name="connsiteX4" fmla="*/ 2311027 w 2311027"/>
              <a:gd name="connsiteY4" fmla="*/ 1979452 h 1979452"/>
              <a:gd name="connsiteX5" fmla="*/ 1842386 w 2311027"/>
              <a:gd name="connsiteY5" fmla="*/ 1441443 h 1979452"/>
              <a:gd name="connsiteX6" fmla="*/ 1060532 w 2311027"/>
              <a:gd name="connsiteY6" fmla="*/ 0 h 1979452"/>
              <a:gd name="connsiteX7" fmla="*/ 583906 w 2311027"/>
              <a:gd name="connsiteY7" fmla="*/ 11442 h 1979452"/>
              <a:gd name="connsiteX0" fmla="*/ 583906 w 1853827"/>
              <a:gd name="connsiteY0" fmla="*/ 11442 h 1979452"/>
              <a:gd name="connsiteX1" fmla="*/ 11441 w 1853827"/>
              <a:gd name="connsiteY1" fmla="*/ 1144192 h 1979452"/>
              <a:gd name="connsiteX2" fmla="*/ 0 w 1853827"/>
              <a:gd name="connsiteY2" fmla="*/ 1482445 h 1979452"/>
              <a:gd name="connsiteX3" fmla="*/ 606359 w 1853827"/>
              <a:gd name="connsiteY3" fmla="*/ 1979452 h 1979452"/>
              <a:gd name="connsiteX4" fmla="*/ 1853827 w 1853827"/>
              <a:gd name="connsiteY4" fmla="*/ 1979452 h 1979452"/>
              <a:gd name="connsiteX5" fmla="*/ 1842386 w 1853827"/>
              <a:gd name="connsiteY5" fmla="*/ 1441443 h 1979452"/>
              <a:gd name="connsiteX6" fmla="*/ 1060532 w 1853827"/>
              <a:gd name="connsiteY6" fmla="*/ 0 h 1979452"/>
              <a:gd name="connsiteX7" fmla="*/ 583906 w 1853827"/>
              <a:gd name="connsiteY7" fmla="*/ 11442 h 1979452"/>
              <a:gd name="connsiteX0" fmla="*/ 583906 w 1853827"/>
              <a:gd name="connsiteY0" fmla="*/ 0 h 1968010"/>
              <a:gd name="connsiteX1" fmla="*/ 11441 w 1853827"/>
              <a:gd name="connsiteY1" fmla="*/ 1132750 h 1968010"/>
              <a:gd name="connsiteX2" fmla="*/ 0 w 1853827"/>
              <a:gd name="connsiteY2" fmla="*/ 1471003 h 1968010"/>
              <a:gd name="connsiteX3" fmla="*/ 606359 w 1853827"/>
              <a:gd name="connsiteY3" fmla="*/ 1968010 h 1968010"/>
              <a:gd name="connsiteX4" fmla="*/ 1853827 w 1853827"/>
              <a:gd name="connsiteY4" fmla="*/ 1968010 h 1968010"/>
              <a:gd name="connsiteX5" fmla="*/ 1842386 w 1853827"/>
              <a:gd name="connsiteY5" fmla="*/ 1430001 h 1968010"/>
              <a:gd name="connsiteX6" fmla="*/ 1053347 w 1853827"/>
              <a:gd name="connsiteY6" fmla="*/ 2528 h 1968010"/>
              <a:gd name="connsiteX7" fmla="*/ 583906 w 1853827"/>
              <a:gd name="connsiteY7" fmla="*/ 0 h 1968010"/>
              <a:gd name="connsiteX0" fmla="*/ 583906 w 1853827"/>
              <a:gd name="connsiteY0" fmla="*/ 6208 h 1974218"/>
              <a:gd name="connsiteX1" fmla="*/ 11441 w 1853827"/>
              <a:gd name="connsiteY1" fmla="*/ 1138958 h 1974218"/>
              <a:gd name="connsiteX2" fmla="*/ 0 w 1853827"/>
              <a:gd name="connsiteY2" fmla="*/ 1477211 h 1974218"/>
              <a:gd name="connsiteX3" fmla="*/ 606359 w 1853827"/>
              <a:gd name="connsiteY3" fmla="*/ 1974218 h 1974218"/>
              <a:gd name="connsiteX4" fmla="*/ 1853827 w 1853827"/>
              <a:gd name="connsiteY4" fmla="*/ 1974218 h 1974218"/>
              <a:gd name="connsiteX5" fmla="*/ 1842386 w 1853827"/>
              <a:gd name="connsiteY5" fmla="*/ 1436209 h 1974218"/>
              <a:gd name="connsiteX6" fmla="*/ 1207832 w 1853827"/>
              <a:gd name="connsiteY6" fmla="*/ 0 h 1974218"/>
              <a:gd name="connsiteX7" fmla="*/ 583906 w 1853827"/>
              <a:gd name="connsiteY7" fmla="*/ 6208 h 1974218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038976 w 1853827"/>
              <a:gd name="connsiteY6" fmla="*/ 0 h 1971114"/>
              <a:gd name="connsiteX7" fmla="*/ 583906 w 1853827"/>
              <a:gd name="connsiteY7" fmla="*/ 3104 h 1971114"/>
              <a:gd name="connsiteX0" fmla="*/ 583906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583906 w 1853827"/>
              <a:gd name="connsiteY7" fmla="*/ 3104 h 1971114"/>
              <a:gd name="connsiteX0" fmla="*/ 842580 w 1853827"/>
              <a:gd name="connsiteY0" fmla="*/ 3104 h 1971114"/>
              <a:gd name="connsiteX1" fmla="*/ 11441 w 1853827"/>
              <a:gd name="connsiteY1" fmla="*/ 1135854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842580 w 1853827"/>
              <a:gd name="connsiteY0" fmla="*/ 3104 h 1971114"/>
              <a:gd name="connsiteX1" fmla="*/ 313227 w 1853827"/>
              <a:gd name="connsiteY1" fmla="*/ 831728 h 1971114"/>
              <a:gd name="connsiteX2" fmla="*/ 0 w 1853827"/>
              <a:gd name="connsiteY2" fmla="*/ 1474107 h 1971114"/>
              <a:gd name="connsiteX3" fmla="*/ 606359 w 1853827"/>
              <a:gd name="connsiteY3" fmla="*/ 1971114 h 1971114"/>
              <a:gd name="connsiteX4" fmla="*/ 1853827 w 1853827"/>
              <a:gd name="connsiteY4" fmla="*/ 1971114 h 1971114"/>
              <a:gd name="connsiteX5" fmla="*/ 1842386 w 1853827"/>
              <a:gd name="connsiteY5" fmla="*/ 1433105 h 1971114"/>
              <a:gd name="connsiteX6" fmla="*/ 1513211 w 1853827"/>
              <a:gd name="connsiteY6" fmla="*/ 0 h 1971114"/>
              <a:gd name="connsiteX7" fmla="*/ 842580 w 1853827"/>
              <a:gd name="connsiteY7" fmla="*/ 3104 h 1971114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304573 w 1552041"/>
              <a:gd name="connsiteY3" fmla="*/ 1971114 h 1971114"/>
              <a:gd name="connsiteX4" fmla="*/ 1552041 w 1552041"/>
              <a:gd name="connsiteY4" fmla="*/ 1971114 h 1971114"/>
              <a:gd name="connsiteX5" fmla="*/ 1540600 w 1552041"/>
              <a:gd name="connsiteY5" fmla="*/ 1433105 h 1971114"/>
              <a:gd name="connsiteX6" fmla="*/ 1211425 w 1552041"/>
              <a:gd name="connsiteY6" fmla="*/ 0 h 1971114"/>
              <a:gd name="connsiteX7" fmla="*/ 540794 w 1552041"/>
              <a:gd name="connsiteY7" fmla="*/ 3104 h 1971114"/>
              <a:gd name="connsiteX0" fmla="*/ 540794 w 1552041"/>
              <a:gd name="connsiteY0" fmla="*/ 3104 h 1982063"/>
              <a:gd name="connsiteX1" fmla="*/ 11441 w 1552041"/>
              <a:gd name="connsiteY1" fmla="*/ 831728 h 1982063"/>
              <a:gd name="connsiteX2" fmla="*/ 0 w 1552041"/>
              <a:gd name="connsiteY2" fmla="*/ 1305148 h 1982063"/>
              <a:gd name="connsiteX3" fmla="*/ 185160 w 1552041"/>
              <a:gd name="connsiteY3" fmla="*/ 1982063 h 1982063"/>
              <a:gd name="connsiteX4" fmla="*/ 304573 w 1552041"/>
              <a:gd name="connsiteY4" fmla="*/ 1971114 h 1982063"/>
              <a:gd name="connsiteX5" fmla="*/ 1552041 w 1552041"/>
              <a:gd name="connsiteY5" fmla="*/ 1971114 h 1982063"/>
              <a:gd name="connsiteX6" fmla="*/ 1540600 w 1552041"/>
              <a:gd name="connsiteY6" fmla="*/ 1433105 h 1982063"/>
              <a:gd name="connsiteX7" fmla="*/ 1211425 w 1552041"/>
              <a:gd name="connsiteY7" fmla="*/ 0 h 1982063"/>
              <a:gd name="connsiteX8" fmla="*/ 540794 w 1552041"/>
              <a:gd name="connsiteY8" fmla="*/ 3104 h 1982063"/>
              <a:gd name="connsiteX0" fmla="*/ 540794 w 1552041"/>
              <a:gd name="connsiteY0" fmla="*/ 3104 h 1971114"/>
              <a:gd name="connsiteX1" fmla="*/ 11441 w 1552041"/>
              <a:gd name="connsiteY1" fmla="*/ 831728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540794 w 1552041"/>
              <a:gd name="connsiteY0" fmla="*/ 3104 h 1971114"/>
              <a:gd name="connsiteX1" fmla="*/ 119346 w 1552041"/>
              <a:gd name="connsiteY1" fmla="*/ 834879 h 1971114"/>
              <a:gd name="connsiteX2" fmla="*/ 0 w 1552041"/>
              <a:gd name="connsiteY2" fmla="*/ 1305148 h 1971114"/>
              <a:gd name="connsiteX3" fmla="*/ 195054 w 1552041"/>
              <a:gd name="connsiteY3" fmla="*/ 1942649 h 1971114"/>
              <a:gd name="connsiteX4" fmla="*/ 304573 w 1552041"/>
              <a:gd name="connsiteY4" fmla="*/ 1971114 h 1971114"/>
              <a:gd name="connsiteX5" fmla="*/ 1552041 w 1552041"/>
              <a:gd name="connsiteY5" fmla="*/ 1971114 h 1971114"/>
              <a:gd name="connsiteX6" fmla="*/ 1540600 w 1552041"/>
              <a:gd name="connsiteY6" fmla="*/ 1433105 h 1971114"/>
              <a:gd name="connsiteX7" fmla="*/ 1211425 w 1552041"/>
              <a:gd name="connsiteY7" fmla="*/ 0 h 1971114"/>
              <a:gd name="connsiteX8" fmla="*/ 540794 w 1552041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4150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35521 w 1446768"/>
              <a:gd name="connsiteY0" fmla="*/ 3104 h 1971114"/>
              <a:gd name="connsiteX1" fmla="*/ 14073 w 1446768"/>
              <a:gd name="connsiteY1" fmla="*/ 834879 h 1971114"/>
              <a:gd name="connsiteX2" fmla="*/ 1383 w 1446768"/>
              <a:gd name="connsiteY2" fmla="*/ 1331546 h 1971114"/>
              <a:gd name="connsiteX3" fmla="*/ 89781 w 1446768"/>
              <a:gd name="connsiteY3" fmla="*/ 1942649 h 1971114"/>
              <a:gd name="connsiteX4" fmla="*/ 199300 w 1446768"/>
              <a:gd name="connsiteY4" fmla="*/ 1971114 h 1971114"/>
              <a:gd name="connsiteX5" fmla="*/ 1446768 w 1446768"/>
              <a:gd name="connsiteY5" fmla="*/ 1971114 h 1971114"/>
              <a:gd name="connsiteX6" fmla="*/ 1435327 w 1446768"/>
              <a:gd name="connsiteY6" fmla="*/ 1433105 h 1971114"/>
              <a:gd name="connsiteX7" fmla="*/ 1106152 w 1446768"/>
              <a:gd name="connsiteY7" fmla="*/ 0 h 1971114"/>
              <a:gd name="connsiteX8" fmla="*/ 435521 w 1446768"/>
              <a:gd name="connsiteY8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5708 w 1432695"/>
              <a:gd name="connsiteY3" fmla="*/ 1942649 h 1971114"/>
              <a:gd name="connsiteX4" fmla="*/ 185227 w 1432695"/>
              <a:gd name="connsiteY4" fmla="*/ 1971114 h 1971114"/>
              <a:gd name="connsiteX5" fmla="*/ 1432695 w 1432695"/>
              <a:gd name="connsiteY5" fmla="*/ 1971114 h 1971114"/>
              <a:gd name="connsiteX6" fmla="*/ 1421254 w 1432695"/>
              <a:gd name="connsiteY6" fmla="*/ 1433105 h 1971114"/>
              <a:gd name="connsiteX7" fmla="*/ 1092079 w 1432695"/>
              <a:gd name="connsiteY7" fmla="*/ 0 h 1971114"/>
              <a:gd name="connsiteX8" fmla="*/ 421448 w 1432695"/>
              <a:gd name="connsiteY8" fmla="*/ 3104 h 1971114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89107 w 1436575"/>
              <a:gd name="connsiteY4" fmla="*/ 1971114 h 1994260"/>
              <a:gd name="connsiteX5" fmla="*/ 1436575 w 1436575"/>
              <a:gd name="connsiteY5" fmla="*/ 1971114 h 1994260"/>
              <a:gd name="connsiteX6" fmla="*/ 1425134 w 1436575"/>
              <a:gd name="connsiteY6" fmla="*/ 1433105 h 1994260"/>
              <a:gd name="connsiteX7" fmla="*/ 1095959 w 1436575"/>
              <a:gd name="connsiteY7" fmla="*/ 0 h 1994260"/>
              <a:gd name="connsiteX8" fmla="*/ 425328 w 1436575"/>
              <a:gd name="connsiteY8" fmla="*/ 3104 h 1994260"/>
              <a:gd name="connsiteX0" fmla="*/ 425328 w 1436575"/>
              <a:gd name="connsiteY0" fmla="*/ 3104 h 1994260"/>
              <a:gd name="connsiteX1" fmla="*/ 3880 w 1436575"/>
              <a:gd name="connsiteY1" fmla="*/ 834879 h 1994260"/>
              <a:gd name="connsiteX2" fmla="*/ 13644 w 1436575"/>
              <a:gd name="connsiteY2" fmla="*/ 1331546 h 1994260"/>
              <a:gd name="connsiteX3" fmla="*/ 0 w 1436575"/>
              <a:gd name="connsiteY3" fmla="*/ 1994260 h 1994260"/>
              <a:gd name="connsiteX4" fmla="*/ 1436575 w 1436575"/>
              <a:gd name="connsiteY4" fmla="*/ 1971114 h 1994260"/>
              <a:gd name="connsiteX5" fmla="*/ 1425134 w 1436575"/>
              <a:gd name="connsiteY5" fmla="*/ 1433105 h 1994260"/>
              <a:gd name="connsiteX6" fmla="*/ 1095959 w 1436575"/>
              <a:gd name="connsiteY6" fmla="*/ 0 h 1994260"/>
              <a:gd name="connsiteX7" fmla="*/ 425328 w 1436575"/>
              <a:gd name="connsiteY7" fmla="*/ 3104 h 1994260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092079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3104 h 1971114"/>
              <a:gd name="connsiteX1" fmla="*/ 0 w 1432695"/>
              <a:gd name="connsiteY1" fmla="*/ 834879 h 1971114"/>
              <a:gd name="connsiteX2" fmla="*/ 9764 w 1432695"/>
              <a:gd name="connsiteY2" fmla="*/ 1331546 h 1971114"/>
              <a:gd name="connsiteX3" fmla="*/ 7347 w 1432695"/>
              <a:gd name="connsiteY3" fmla="*/ 1967862 h 1971114"/>
              <a:gd name="connsiteX4" fmla="*/ 1432695 w 1432695"/>
              <a:gd name="connsiteY4" fmla="*/ 1971114 h 1971114"/>
              <a:gd name="connsiteX5" fmla="*/ 1421254 w 1432695"/>
              <a:gd name="connsiteY5" fmla="*/ 1433105 h 1971114"/>
              <a:gd name="connsiteX6" fmla="*/ 1221416 w 1432695"/>
              <a:gd name="connsiteY6" fmla="*/ 0 h 1971114"/>
              <a:gd name="connsiteX7" fmla="*/ 421448 w 1432695"/>
              <a:gd name="connsiteY7" fmla="*/ 3104 h 197111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421254 w 1432695"/>
              <a:gd name="connsiteY5" fmla="*/ 1439565 h 1977574"/>
              <a:gd name="connsiteX6" fmla="*/ 1322646 w 1432695"/>
              <a:gd name="connsiteY6" fmla="*/ 0 h 1977574"/>
              <a:gd name="connsiteX7" fmla="*/ 421448 w 1432695"/>
              <a:gd name="connsiteY7" fmla="*/ 9564 h 1977574"/>
              <a:gd name="connsiteX0" fmla="*/ 421448 w 1432695"/>
              <a:gd name="connsiteY0" fmla="*/ 9564 h 1977574"/>
              <a:gd name="connsiteX1" fmla="*/ 0 w 1432695"/>
              <a:gd name="connsiteY1" fmla="*/ 841339 h 1977574"/>
              <a:gd name="connsiteX2" fmla="*/ 9764 w 1432695"/>
              <a:gd name="connsiteY2" fmla="*/ 1338006 h 1977574"/>
              <a:gd name="connsiteX3" fmla="*/ 7347 w 1432695"/>
              <a:gd name="connsiteY3" fmla="*/ 1974322 h 1977574"/>
              <a:gd name="connsiteX4" fmla="*/ 1432695 w 1432695"/>
              <a:gd name="connsiteY4" fmla="*/ 1977574 h 1977574"/>
              <a:gd name="connsiteX5" fmla="*/ 1322646 w 1432695"/>
              <a:gd name="connsiteY5" fmla="*/ 0 h 1977574"/>
              <a:gd name="connsiteX6" fmla="*/ 421448 w 1432695"/>
              <a:gd name="connsiteY6" fmla="*/ 9564 h 1977574"/>
              <a:gd name="connsiteX0" fmla="*/ 421448 w 1436058"/>
              <a:gd name="connsiteY0" fmla="*/ 4489 h 1972499"/>
              <a:gd name="connsiteX1" fmla="*/ 0 w 1436058"/>
              <a:gd name="connsiteY1" fmla="*/ 836264 h 1972499"/>
              <a:gd name="connsiteX2" fmla="*/ 9764 w 1436058"/>
              <a:gd name="connsiteY2" fmla="*/ 1332931 h 1972499"/>
              <a:gd name="connsiteX3" fmla="*/ 7347 w 1436058"/>
              <a:gd name="connsiteY3" fmla="*/ 1969247 h 1972499"/>
              <a:gd name="connsiteX4" fmla="*/ 1432695 w 1436058"/>
              <a:gd name="connsiteY4" fmla="*/ 1972499 h 1972499"/>
              <a:gd name="connsiteX5" fmla="*/ 1436058 w 1436058"/>
              <a:gd name="connsiteY5" fmla="*/ 0 h 1972499"/>
              <a:gd name="connsiteX6" fmla="*/ 421448 w 1436058"/>
              <a:gd name="connsiteY6" fmla="*/ 4489 h 197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6058" h="1972499">
                <a:moveTo>
                  <a:pt x="421448" y="4489"/>
                </a:moveTo>
                <a:lnTo>
                  <a:pt x="0" y="836264"/>
                </a:lnTo>
                <a:cubicBezTo>
                  <a:pt x="1383" y="1001820"/>
                  <a:pt x="8381" y="1167375"/>
                  <a:pt x="9764" y="1332931"/>
                </a:cubicBezTo>
                <a:cubicBezTo>
                  <a:pt x="8958" y="1545036"/>
                  <a:pt x="8153" y="1757142"/>
                  <a:pt x="7347" y="1969247"/>
                </a:cubicBezTo>
                <a:lnTo>
                  <a:pt x="1432695" y="1972499"/>
                </a:lnTo>
                <a:lnTo>
                  <a:pt x="1436058" y="0"/>
                </a:lnTo>
                <a:lnTo>
                  <a:pt x="421448" y="44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92530" y="3801305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50" name="TextBox 49"/>
          <p:cNvSpPr txBox="1"/>
          <p:nvPr/>
        </p:nvSpPr>
        <p:spPr>
          <a:xfrm>
            <a:off x="2548150" y="3194682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49651" y="4313735"/>
            <a:ext cx="815351" cy="7128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H="1">
            <a:off x="2706528" y="4467500"/>
            <a:ext cx="654796" cy="525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3059107" y="3025792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2465774" y="3870116"/>
            <a:ext cx="251059" cy="2510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221603" y="3366987"/>
            <a:ext cx="1268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990000"/>
                </a:solidFill>
                <a:latin typeface="Corbel"/>
                <a:cs typeface="Corbel"/>
              </a:rPr>
              <a:t>Delta query</a:t>
            </a:r>
            <a:endParaRPr lang="en-US" sz="2400" b="1" dirty="0">
              <a:solidFill>
                <a:srgbClr val="990000"/>
              </a:solidFill>
              <a:latin typeface="Corbel"/>
              <a:cs typeface="Corbel"/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3081550" y="2187575"/>
          <a:ext cx="1013086" cy="7670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13086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holds</a:t>
                      </a:r>
                      <a:endParaRPr lang="en-US" sz="18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-14500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2395750" y="5159375"/>
          <a:ext cx="1730902" cy="92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22580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50</a:t>
                      </a:r>
                      <a:endParaRPr lang="en-US" sz="9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6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150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30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303846" y="5153889"/>
          <a:ext cx="1800752" cy="10262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730"/>
                <a:gridCol w="373380"/>
                <a:gridCol w="389782"/>
                <a:gridCol w="392430"/>
                <a:gridCol w="39243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bid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p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</a:t>
                      </a:r>
                      <a:endParaRPr lang="en-US" sz="9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4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3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100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7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6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80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rgbClr val="7F7F7F"/>
                          </a:solidFill>
                        </a:rPr>
                        <a:t>50</a:t>
                      </a:r>
                      <a:endParaRPr lang="en-US" sz="9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3275646" y="4466591"/>
            <a:ext cx="81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Base tables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rot="5400000">
            <a:off x="2254063" y="4276803"/>
            <a:ext cx="4634286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4728" y="2173069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Incremental view maintenance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73998" y="2187575"/>
            <a:ext cx="1807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Stream processing</a:t>
            </a:r>
            <a:endParaRPr lang="en-US" dirty="0">
              <a:latin typeface="Corbel"/>
              <a:cs typeface="Corbel"/>
            </a:endParaRPr>
          </a:p>
        </p:txBody>
      </p:sp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7003848" y="1981200"/>
          <a:ext cx="1027541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27541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Technical Focus of This Talk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1144589"/>
          </a:xfrm>
        </p:spPr>
        <p:txBody>
          <a:bodyPr>
            <a:normAutofit fontScale="92500"/>
          </a:bodyPr>
          <a:lstStyle/>
          <a:p>
            <a:pPr marL="280988" lvl="1" indent="0">
              <a:buNone/>
            </a:pPr>
            <a:r>
              <a:rPr lang="en-US" sz="3200" i="1" dirty="0" smtClean="0"/>
              <a:t>“How do we  efficiently, </a:t>
            </a:r>
            <a:r>
              <a:rPr lang="en-US" sz="3200" i="1" dirty="0" smtClean="0">
                <a:solidFill>
                  <a:srgbClr val="FF6600"/>
                </a:solidFill>
              </a:rPr>
              <a:t>incrementally</a:t>
            </a:r>
            <a:r>
              <a:rPr lang="en-US" sz="3200" i="1" dirty="0" smtClean="0"/>
              <a:t>, process queries on a rapidly-changing, </a:t>
            </a:r>
            <a:r>
              <a:rPr lang="en-US" sz="3200" i="1" dirty="0" smtClean="0">
                <a:solidFill>
                  <a:srgbClr val="FF6600"/>
                </a:solidFill>
              </a:rPr>
              <a:t>general</a:t>
            </a:r>
            <a:r>
              <a:rPr lang="en-US" sz="3200" i="1" dirty="0" smtClean="0"/>
              <a:t>, database?”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3276600"/>
            <a:ext cx="8001000" cy="1588"/>
          </a:xfrm>
          <a:prstGeom prst="line">
            <a:avLst/>
          </a:prstGeom>
          <a:ln w="25400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649" y="3652391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select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sum((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B.volume</a:t>
            </a:r>
            <a:endParaRPr lang="en-US" sz="1600" b="1" kern="0" dirty="0" smtClean="0">
              <a:solidFill>
                <a:srgbClr val="262626"/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A.price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A.volume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  <a:tab pos="1489075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			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* (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–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))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from	Bids 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rgbClr val="262626"/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rgbClr val="262626"/>
                </a:solidFill>
                <a:latin typeface="Courier New"/>
              </a:rPr>
              <a:t>;</a:t>
            </a:r>
          </a:p>
          <a:p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98049" y="4495800"/>
            <a:ext cx="212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Map </a:t>
            </a:r>
            <a:r>
              <a:rPr lang="en-US" b="1" dirty="0" err="1" smtClean="0">
                <a:solidFill>
                  <a:schemeClr val="accent1"/>
                </a:solidFill>
                <a:latin typeface="Corbel"/>
                <a:cs typeface="Corbel"/>
              </a:rPr>
              <a:t>datastructures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876800" y="4985267"/>
            <a:ext cx="696862" cy="2725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85184" y="4955458"/>
            <a:ext cx="431245" cy="291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1449" y="4191000"/>
            <a:ext cx="427344" cy="342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003848" y="3477161"/>
          <a:ext cx="920952" cy="7035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20952"/>
              </a:tblGrid>
              <a:tr h="2981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holds</a:t>
                      </a:r>
                      <a:endParaRPr lang="en-US" sz="1400" dirty="0"/>
                    </a:p>
                  </a:txBody>
                  <a:tcPr/>
                </a:tc>
              </a:tr>
              <a:tr h="308603">
                <a:tc>
                  <a:txBody>
                    <a:bodyPr/>
                    <a:lstStyle/>
                    <a:p>
                      <a:r>
                        <a:rPr lang="en-US" dirty="0" smtClean="0"/>
                        <a:t>14900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0" y="5349240"/>
          <a:ext cx="2173998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3822"/>
                <a:gridCol w="470379"/>
                <a:gridCol w="453942"/>
                <a:gridCol w="518791"/>
                <a:gridCol w="457064"/>
              </a:tblGrid>
              <a:tr h="1651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120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b="0" dirty="0"/>
                    </a:p>
                  </a:txBody>
                  <a:tcPr/>
                </a:tc>
              </a:tr>
              <a:tr h="1651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083802" y="5334000"/>
          <a:ext cx="2133599" cy="129293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87520"/>
                <a:gridCol w="443999"/>
                <a:gridCol w="426720"/>
                <a:gridCol w="518160"/>
                <a:gridCol w="457200"/>
              </a:tblGrid>
              <a:tr h="33281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</a:t>
                      </a:r>
                      <a:endParaRPr lang="en-US" sz="1400" dirty="0"/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Our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Extremely efficient, lightweight incremental query evaluation</a:t>
            </a:r>
          </a:p>
          <a:p>
            <a:pPr lvl="1">
              <a:spcBef>
                <a:spcPts val="1000"/>
              </a:spcBef>
            </a:pPr>
            <a:r>
              <a:rPr lang="en-US" dirty="0" err="1" smtClean="0"/>
              <a:t>Datastructure</a:t>
            </a:r>
            <a:r>
              <a:rPr lang="en-US" dirty="0" smtClean="0"/>
              <a:t>-oriented, not operator-oriented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Only known processing technique, that for practical queries with </a:t>
            </a:r>
            <a:r>
              <a:rPr lang="en-US" b="1" i="1" dirty="0" err="1" smtClean="0">
                <a:solidFill>
                  <a:schemeClr val="accent1"/>
                </a:solidFill>
              </a:rPr>
              <a:t>q</a:t>
            </a:r>
            <a:r>
              <a:rPr lang="en-US" i="1" dirty="0" smtClean="0"/>
              <a:t> </a:t>
            </a:r>
            <a:r>
              <a:rPr lang="en-US" dirty="0" smtClean="0"/>
              <a:t>relations, and a database of size </a:t>
            </a:r>
            <a:r>
              <a:rPr lang="en-US" b="1" i="1" dirty="0" err="1" smtClean="0">
                <a:solidFill>
                  <a:srgbClr val="990000"/>
                </a:solidFill>
              </a:rPr>
              <a:t>n</a:t>
            </a:r>
            <a:r>
              <a:rPr lang="en-US" dirty="0" smtClean="0"/>
              <a:t>, executes in </a:t>
            </a:r>
            <a:r>
              <a:rPr lang="en-US" b="1" i="1" dirty="0" err="1" smtClean="0">
                <a:solidFill>
                  <a:schemeClr val="accent1"/>
                </a:solidFill>
              </a:rPr>
              <a:t>O(n</a:t>
            </a:r>
            <a:r>
              <a:rPr lang="en-US" b="1" i="1" baseline="30000" dirty="0" smtClean="0">
                <a:solidFill>
                  <a:schemeClr val="accent1"/>
                </a:solidFill>
              </a:rPr>
              <a:t> (q-1)</a:t>
            </a:r>
            <a:r>
              <a:rPr lang="en-US" b="1" i="1" dirty="0" smtClean="0">
                <a:solidFill>
                  <a:schemeClr val="accent1"/>
                </a:solidFill>
              </a:rPr>
              <a:t>)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e.g. 2-way join &amp; aggregate query in linear time!</a:t>
            </a:r>
          </a:p>
          <a:p>
            <a:pPr lvl="1">
              <a:spcBef>
                <a:spcPts val="1000"/>
              </a:spcBef>
            </a:pPr>
            <a:r>
              <a:rPr lang="en-US" dirty="0" smtClean="0"/>
              <a:t>Embarrassingly parallelizable  </a:t>
            </a:r>
          </a:p>
          <a:p>
            <a:r>
              <a:rPr lang="en-US" dirty="0" smtClean="0"/>
              <a:t>Novel algorithm to compile SQL to this evaluation model</a:t>
            </a:r>
          </a:p>
          <a:p>
            <a:pPr lvl="1"/>
            <a:r>
              <a:rPr lang="en-US" dirty="0" smtClean="0"/>
              <a:t>extends the class of queries that can be processed incrementally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400800" y="2113020"/>
            <a:ext cx="2440936" cy="1925580"/>
          </a:xfrm>
          <a:prstGeom prst="ellipse">
            <a:avLst/>
          </a:prstGeom>
          <a:gradFill>
            <a:gsLst>
              <a:gs pos="0">
                <a:srgbClr val="A97407"/>
              </a:gs>
              <a:gs pos="100000">
                <a:srgbClr val="C0A1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979963" y="2330254"/>
            <a:ext cx="1697766" cy="1170312"/>
          </a:xfrm>
          <a:prstGeom prst="ellipse">
            <a:avLst/>
          </a:prstGeom>
          <a:gradFill>
            <a:gsLst>
              <a:gs pos="0">
                <a:srgbClr val="D58F07"/>
              </a:gs>
              <a:gs pos="100000">
                <a:srgbClr val="DEC000"/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419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 and background</a:t>
            </a:r>
          </a:p>
          <a:p>
            <a:r>
              <a:rPr lang="en-US" dirty="0" smtClean="0"/>
              <a:t>A simple intermediate language: M3 </a:t>
            </a:r>
          </a:p>
          <a:p>
            <a:pPr lvl="1"/>
            <a:r>
              <a:rPr lang="en-US" dirty="0" smtClean="0"/>
              <a:t>Can be evaluated in constant time </a:t>
            </a:r>
          </a:p>
          <a:p>
            <a:pPr lvl="1"/>
            <a:r>
              <a:rPr lang="en-US" dirty="0" smtClean="0"/>
              <a:t>Extremely parallelizable</a:t>
            </a:r>
          </a:p>
          <a:p>
            <a:r>
              <a:rPr lang="en-US" dirty="0" smtClean="0"/>
              <a:t>Compiling SQL aggregate queries to M3</a:t>
            </a:r>
          </a:p>
          <a:p>
            <a:pPr lvl="1"/>
            <a:r>
              <a:rPr lang="en-US" dirty="0" smtClean="0"/>
              <a:t>Aggressive recursive compilation</a:t>
            </a:r>
          </a:p>
          <a:p>
            <a:pPr lvl="1"/>
            <a:r>
              <a:rPr lang="en-US" dirty="0" smtClean="0"/>
              <a:t>Experimental evaluation against commercial DBMS</a:t>
            </a:r>
          </a:p>
          <a:p>
            <a:r>
              <a:rPr lang="en-US" dirty="0" smtClean="0"/>
              <a:t>Parallel evaluation of M3 programs</a:t>
            </a:r>
          </a:p>
          <a:p>
            <a:pPr lvl="1"/>
            <a:r>
              <a:rPr lang="en-US" dirty="0" smtClean="0"/>
              <a:t>Large-scale main-memory OLAP M3 runtime</a:t>
            </a:r>
          </a:p>
          <a:p>
            <a:r>
              <a:rPr lang="en-US" dirty="0" smtClean="0"/>
              <a:t>Research summary and future work</a:t>
            </a:r>
          </a:p>
          <a:p>
            <a:pPr lvl="1"/>
            <a:r>
              <a:rPr lang="en-US" dirty="0" smtClean="0"/>
              <a:t>Numerical query processing</a:t>
            </a:r>
          </a:p>
        </p:txBody>
      </p:sp>
      <p:sp>
        <p:nvSpPr>
          <p:cNvPr id="4" name="Oval 3"/>
          <p:cNvSpPr/>
          <p:nvPr/>
        </p:nvSpPr>
        <p:spPr>
          <a:xfrm>
            <a:off x="7496082" y="2450500"/>
            <a:ext cx="888240" cy="50204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13762" y="2487413"/>
            <a:ext cx="47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M3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9929" y="294516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929" y="3505744"/>
            <a:ext cx="10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Cumulus</a:t>
            </a:r>
            <a:endParaRPr lang="en-US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idx="1"/>
          </p:nvPr>
        </p:nvSpPr>
        <p:spPr>
          <a:xfrm>
            <a:off x="4842159" y="2031363"/>
            <a:ext cx="3921658" cy="1261418"/>
          </a:xfrm>
        </p:spPr>
        <p:txBody>
          <a:bodyPr>
            <a:normAutofit fontScale="92500"/>
          </a:bodyPr>
          <a:lstStyle/>
          <a:p>
            <a:pPr>
              <a:spcBef>
                <a:spcPts val="400"/>
              </a:spcBef>
            </a:pPr>
            <a:r>
              <a:rPr lang="en-US" dirty="0" smtClean="0"/>
              <a:t>Trigger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Slice update statements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Arithmetic map expressions</a:t>
            </a:r>
          </a:p>
          <a:p>
            <a:pPr>
              <a:spcBef>
                <a:spcPts val="400"/>
              </a:spcBef>
            </a:pPr>
            <a:endParaRPr lang="en-US" dirty="0" smtClean="0"/>
          </a:p>
          <a:p>
            <a:pPr>
              <a:spcBef>
                <a:spcPts val="4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m3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097" y="2133600"/>
            <a:ext cx="5636303" cy="2128190"/>
          </a:xfrm>
          <a:prstGeom prst="rect">
            <a:avLst/>
          </a:prstGeom>
        </p:spPr>
      </p:pic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634489"/>
            <a:ext cx="3483518" cy="1762914"/>
          </a:xfrm>
          <a:prstGeom prst="rect">
            <a:avLst/>
          </a:prstGeom>
        </p:spPr>
      </p:pic>
      <p:pic>
        <p:nvPicPr>
          <p:cNvPr id="10" name="Picture 9" descr="q1-csjsq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52" y="4740862"/>
            <a:ext cx="3330534" cy="9602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10800000">
            <a:off x="237346" y="4519230"/>
            <a:ext cx="8651893" cy="122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32366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4450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7552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4936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797300" y="3200400"/>
            <a:ext cx="2108200" cy="482600"/>
          </a:xfrm>
          <a:prstGeom prst="roundRect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64733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7416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7"/>
          <a:ext cx="990600" cy="8900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“toolboxes”, i.e. a standard set of data processing operators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9710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6"/>
          <a:ext cx="1752600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33502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15104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8369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294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16459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17800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1801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61834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4241797"/>
          <a:ext cx="1752600" cy="21793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52335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43800" y="3856357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19420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754116"/>
          <a:ext cx="1752600" cy="27127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3352800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M3: Evaluation Example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0442" y="4241797"/>
          <a:ext cx="1493838" cy="226568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8413"/>
                <a:gridCol w="331099"/>
                <a:gridCol w="884326"/>
              </a:tblGrid>
              <a:tr h="32366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4,US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3,UK</a:t>
                      </a:r>
                      <a:endParaRPr lang="en-US" sz="1400" dirty="0"/>
                    </a:p>
                  </a:txBody>
                  <a:tcPr/>
                </a:tc>
              </a:tr>
              <a:tr h="3236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3,US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781800" y="3048000"/>
          <a:ext cx="1752600" cy="3459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Δ</a:t>
                      </a:r>
                      <a:r>
                        <a:rPr lang="en-US" sz="1400" dirty="0" err="1" smtClean="0"/>
                        <a:t>q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 q1[UK] + 1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+=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q[4] += q1[US] + 1</a:t>
                      </a:r>
                    </a:p>
                    <a:p>
                      <a:r>
                        <a:rPr lang="en-US" sz="1400" dirty="0" smtClean="0"/>
                        <a:t>q[1]</a:t>
                      </a:r>
                      <a:r>
                        <a:rPr lang="en-US" sz="1400" baseline="0" dirty="0" smtClean="0"/>
                        <a:t> += q2[1,US]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-= q1[UK] - 1</a:t>
                      </a:r>
                    </a:p>
                    <a:p>
                      <a:r>
                        <a:rPr lang="en-US" sz="1400" dirty="0" smtClean="0"/>
                        <a:t>q[2]</a:t>
                      </a:r>
                      <a:r>
                        <a:rPr lang="en-US" sz="1400" baseline="0" dirty="0" smtClean="0"/>
                        <a:t> -= q2[2,UK]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q[3] +=</a:t>
                      </a:r>
                      <a:r>
                        <a:rPr lang="en-US" sz="1400" baseline="0" dirty="0" smtClean="0"/>
                        <a:t> q1[US] + 1</a:t>
                      </a:r>
                    </a:p>
                    <a:p>
                      <a:r>
                        <a:rPr lang="en-US" sz="1400" baseline="0" dirty="0" smtClean="0"/>
                        <a:t>q[1] += q2[1,US]</a:t>
                      </a:r>
                    </a:p>
                    <a:p>
                      <a:r>
                        <a:rPr lang="en-US" sz="1400" baseline="0" dirty="0" smtClean="0"/>
                        <a:t>q[4] += q2[4,US]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9307303" y="1904998"/>
          <a:ext cx="128449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8449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q1[US]+=1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q1[UK]-=1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q1[US]+=1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9326353" y="4318913"/>
          <a:ext cx="1265447" cy="22402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265447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Δ</a:t>
                      </a:r>
                      <a:r>
                        <a:rPr lang="en-US" sz="1400" dirty="0" smtClean="0"/>
                        <a:t>q2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q2[1,US]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q2[2,UK]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</a:t>
                      </a:r>
                      <a:r>
                        <a:rPr lang="en-US" sz="1400" baseline="0" dirty="0" smtClean="0"/>
                        <a:t> += 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q2[4,US]+=1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q2[3,UK]-=1</a:t>
                      </a:r>
                      <a:endParaRPr lang="en-US" sz="1400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q2[3,US]+=1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638800" y="4241796"/>
          <a:ext cx="9906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95300"/>
                <a:gridCol w="495300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4450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152921" y="4241796"/>
          <a:ext cx="1383154" cy="226568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67055"/>
                <a:gridCol w="716099"/>
              </a:tblGrid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7552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773760" y="4257955"/>
          <a:ext cx="1635934" cy="186657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0079"/>
                <a:gridCol w="667055"/>
                <a:gridCol w="558800"/>
              </a:tblGrid>
              <a:tr h="4936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4322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Picture 18" descr="q1-csj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400" y="2006600"/>
            <a:ext cx="3817258" cy="1931811"/>
          </a:xfrm>
          <a:prstGeom prst="rect">
            <a:avLst/>
          </a:prstGeom>
        </p:spPr>
      </p:pic>
      <p:pic>
        <p:nvPicPr>
          <p:cNvPr id="21" name="Picture 20" descr="q1-csjsq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6600"/>
            <a:ext cx="3330534" cy="9602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52921" y="387246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rbel"/>
                <a:cs typeface="Corbel"/>
              </a:rPr>
              <a:t>Map: q1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73760" y="3888623"/>
            <a:ext cx="97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q2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8800" y="3888623"/>
            <a:ext cx="8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Map: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045" y="3886200"/>
            <a:ext cx="8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Trigger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3800" y="2678668"/>
            <a:ext cx="96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Trace: </a:t>
            </a:r>
            <a:r>
              <a:rPr lang="en-US" b="1" dirty="0" err="1" smtClean="0">
                <a:latin typeface="Corbel"/>
                <a:cs typeface="Corbel"/>
              </a:rPr>
              <a:t>q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86460" y="2997200"/>
            <a:ext cx="2233340" cy="237067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767667" y="2540000"/>
            <a:ext cx="3014133" cy="495300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773760" y="2260600"/>
            <a:ext cx="2233340" cy="2540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M3: Map Maintenance Intermediate Language</a:t>
            </a:r>
            <a:endParaRPr lang="en-US" sz="3400" dirty="0"/>
          </a:p>
        </p:txBody>
      </p:sp>
      <p:sp>
        <p:nvSpPr>
          <p:cNvPr id="23" name="Vertical Text Placeholder 22"/>
          <p:cNvSpPr>
            <a:spLocks noGrp="1"/>
          </p:cNvSpPr>
          <p:nvPr>
            <p:ph type="body" orient="vert" idx="1"/>
          </p:nvPr>
        </p:nvSpPr>
        <p:spPr>
          <a:xfrm>
            <a:off x="284163" y="4000764"/>
            <a:ext cx="8574087" cy="2146035"/>
          </a:xfrm>
        </p:spPr>
        <p:txBody>
          <a:bodyPr/>
          <a:lstStyle/>
          <a:p>
            <a:r>
              <a:rPr lang="en-US" dirty="0" smtClean="0"/>
              <a:t>No operators, only map updates</a:t>
            </a:r>
          </a:p>
          <a:p>
            <a:r>
              <a:rPr lang="en-US" dirty="0" smtClean="0"/>
              <a:t>Constant time expressions (RHS), i.e. maintain each aggregate value in constant time!</a:t>
            </a:r>
          </a:p>
          <a:p>
            <a:r>
              <a:rPr lang="en-US" dirty="0" smtClean="0"/>
              <a:t>… each aggregate value can be maintained in parallel</a:t>
            </a:r>
          </a:p>
          <a:p>
            <a:endParaRPr lang="en-US" dirty="0"/>
          </a:p>
        </p:txBody>
      </p:sp>
      <p:pic>
        <p:nvPicPr>
          <p:cNvPr id="6" name="Picture 5" descr="m3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1981201"/>
            <a:ext cx="5149896" cy="1944530"/>
          </a:xfrm>
          <a:prstGeom prst="rect">
            <a:avLst/>
          </a:prstGeom>
        </p:spPr>
      </p:pic>
      <p:pic>
        <p:nvPicPr>
          <p:cNvPr id="9" name="Picture 8" descr="q1-cs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33600"/>
            <a:ext cx="3483518" cy="176291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rot="5400000">
            <a:off x="4286119" y="3029081"/>
            <a:ext cx="1943365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orbel" charset="0"/>
              </a:rPr>
              <a:t>Query Compilation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8291" y="2074528"/>
            <a:ext cx="8186109" cy="4267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compiles SQL group-by aggregate queries</a:t>
            </a:r>
          </a:p>
          <a:p>
            <a:pPr lvl="1" eaLnBrk="1" hangingPunct="1"/>
            <a:r>
              <a:rPr lang="en-US" sz="1800" dirty="0" smtClean="0"/>
              <a:t>Queries specified on an arbitrary database as with views</a:t>
            </a:r>
          </a:p>
          <a:p>
            <a:pPr eaLnBrk="1" hangingPunct="1"/>
            <a:r>
              <a:rPr lang="en-US" sz="2000" dirty="0" err="1" smtClean="0"/>
              <a:t>DBToaster</a:t>
            </a:r>
            <a:r>
              <a:rPr lang="en-US" sz="2000" dirty="0" smtClean="0"/>
              <a:t> uses </a:t>
            </a:r>
            <a:r>
              <a:rPr lang="en-US" sz="2000" b="1" i="1" dirty="0" smtClean="0"/>
              <a:t>aggressive </a:t>
            </a:r>
            <a:r>
              <a:rPr lang="en-US" sz="2000" b="1" i="1" dirty="0"/>
              <a:t>recursive</a:t>
            </a:r>
            <a:r>
              <a:rPr lang="en-US" sz="2000" b="1" i="1" dirty="0" smtClean="0"/>
              <a:t> compilation</a:t>
            </a:r>
          </a:p>
          <a:p>
            <a:pPr lvl="1" eaLnBrk="1" hangingPunct="1"/>
            <a:r>
              <a:rPr lang="en-US" sz="1946" dirty="0"/>
              <a:t>Compute deltas of queries as in incremental view maintenance.</a:t>
            </a:r>
          </a:p>
          <a:p>
            <a:pPr lvl="1" eaLnBrk="1" hangingPunct="1"/>
            <a:r>
              <a:rPr lang="en-US" sz="1946" dirty="0"/>
              <a:t>But: the delta is again a query: so maintain its view incrementally by delta processing.</a:t>
            </a:r>
          </a:p>
          <a:p>
            <a:pPr lvl="1" eaLnBrk="1" hangingPunct="1"/>
            <a:r>
              <a:rPr lang="en-US" sz="1946" dirty="0"/>
              <a:t>Maintain the delta to the delta incrementally, etc</a:t>
            </a:r>
            <a:r>
              <a:rPr lang="en-US" sz="1946" dirty="0" smtClean="0"/>
              <a:t>.</a:t>
            </a:r>
          </a:p>
          <a:p>
            <a:pPr lvl="1" eaLnBrk="1" hangingPunct="1"/>
            <a:r>
              <a:rPr lang="en-US" sz="1950" dirty="0" smtClean="0"/>
              <a:t>Delta processing rules are an analogy to differentials in calculus, but applied to relational calculus.</a:t>
            </a:r>
          </a:p>
          <a:p>
            <a:pPr lvl="1" eaLnBrk="1" hangingPunct="1"/>
            <a:endParaRPr lang="en-US" sz="1950" dirty="0" smtClean="0"/>
          </a:p>
          <a:p>
            <a:pPr eaLnBrk="1" hangingPunct="1"/>
            <a:r>
              <a:rPr lang="en-US" sz="1600" dirty="0" smtClean="0"/>
              <a:t>Related work: System R [Chamberlin et al. ‘81], Genesis [</a:t>
            </a:r>
            <a:r>
              <a:rPr lang="en-US" sz="1600" dirty="0" err="1" smtClean="0"/>
              <a:t>Batory</a:t>
            </a:r>
            <a:r>
              <a:rPr lang="en-US" sz="1600" dirty="0" smtClean="0"/>
              <a:t> et al. ‘88]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114800" y="4950361"/>
            <a:ext cx="4406900" cy="1450439"/>
          </a:xfrm>
          <a:prstGeom prst="roundRect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Example</a:t>
            </a:r>
            <a:r>
              <a:rPr lang="en-US" dirty="0" smtClean="0"/>
              <a:t> Schema </a:t>
            </a:r>
            <a:r>
              <a:rPr lang="en-US" dirty="0"/>
              <a:t>(~TPC-H)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 smtClean="0"/>
              <a:t>Order</a:t>
            </a:r>
            <a:r>
              <a:rPr lang="en-US" dirty="0" err="1"/>
              <a:t>(OrderKey</a:t>
            </a:r>
            <a:r>
              <a:rPr lang="en-US" dirty="0"/>
              <a:t>, </a:t>
            </a:r>
            <a:r>
              <a:rPr lang="en-US" dirty="0" err="1"/>
              <a:t>CustomerKey</a:t>
            </a:r>
            <a:r>
              <a:rPr lang="en-US" dirty="0"/>
              <a:t>, Date, </a:t>
            </a:r>
            <a:r>
              <a:rPr lang="en-US" dirty="0" err="1"/>
              <a:t>ExchangeRate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O(OK, CK, D, XCH)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 err="1"/>
              <a:t>LineItem(OrderKey</a:t>
            </a:r>
            <a:r>
              <a:rPr lang="en-US" dirty="0"/>
              <a:t>, </a:t>
            </a:r>
            <a:r>
              <a:rPr lang="en-US" dirty="0" err="1"/>
              <a:t>PartKey</a:t>
            </a:r>
            <a:r>
              <a:rPr lang="en-US" dirty="0"/>
              <a:t>, Price)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dirty="0"/>
              <a:t>LI(OK, PK, P)</a:t>
            </a:r>
            <a:endParaRPr lang="en-US" dirty="0" smtClean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3810000"/>
            <a:ext cx="5410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 = select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sum(LI.P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O.XCH)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from Order O,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LineItem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where O.OK = LI.OK;</a:t>
            </a:r>
          </a:p>
          <a:p>
            <a:pPr marL="454025" marR="0" lvl="0" indent="-4540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4950361"/>
            <a:ext cx="4501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select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sum(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(A.price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–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B.price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* (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–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B.time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)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		as holds</a:t>
            </a:r>
            <a:endParaRPr lang="en-US" sz="1600" b="1" kern="0" dirty="0" smtClean="0">
              <a:solidFill>
                <a:schemeClr val="bg1">
                  <a:lumMod val="50000"/>
                </a:schemeClr>
              </a:solidFill>
              <a:latin typeface="Courier New"/>
            </a:endParaRP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from	Bids 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B, Asks A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tabLst>
                <a:tab pos="1092200" algn="l"/>
              </a:tabLst>
            </a:pP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where 	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B.broker_id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 = </a:t>
            </a:r>
            <a:r>
              <a:rPr lang="en-US" sz="1600" b="1" kern="0" dirty="0" err="1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A.broker_id</a:t>
            </a:r>
            <a:r>
              <a:rPr lang="en-US" sz="1600" b="1" kern="0" dirty="0" smtClean="0">
                <a:solidFill>
                  <a:schemeClr val="bg1">
                    <a:lumMod val="50000"/>
                  </a:schemeClr>
                </a:solidFill>
                <a:latin typeface="Courier New"/>
              </a:rPr>
              <a:t>;</a:t>
            </a: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Databases: Query Processing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599"/>
            <a:ext cx="3983037" cy="41449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Queries are posed in a declarative language (SQL)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Queries state “what you want” (spec) </a:t>
            </a:r>
            <a:r>
              <a:rPr lang="en-US" b="1" i="1" dirty="0" smtClean="0"/>
              <a:t>not</a:t>
            </a:r>
            <a:r>
              <a:rPr lang="en-US" dirty="0" smtClean="0"/>
              <a:t> “how to get it” (algorithm)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A query compiler and optimizer generates an “algorithm” (query plan) under the hood</a:t>
            </a:r>
          </a:p>
          <a:p>
            <a:pPr marL="687388" lvl="1" indent="-344488">
              <a:lnSpc>
                <a:spcPct val="120000"/>
              </a:lnSpc>
            </a:pPr>
            <a:r>
              <a:rPr lang="en-US" dirty="0" smtClean="0"/>
              <a:t>The query plan is made up of “toolboxes”, i.e. a standard set of data processing operators defined by the relational algebra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4850" y="221700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dirty="0" smtClean="0">
                <a:latin typeface="Courier New"/>
                <a:cs typeface="Courier New"/>
              </a:rPr>
              <a:t>elect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sum(orders.price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>
                <a:latin typeface="Courier New"/>
                <a:cs typeface="Courier New"/>
              </a:rPr>
              <a:t>f</a:t>
            </a:r>
            <a:r>
              <a:rPr lang="en-US" sz="1200" b="1" dirty="0" smtClean="0">
                <a:latin typeface="Courier New"/>
                <a:cs typeface="Courier New"/>
              </a:rPr>
              <a:t>rom		customers </a:t>
            </a:r>
            <a:r>
              <a:rPr lang="en-US" sz="1200" b="1" dirty="0" err="1" smtClean="0">
                <a:latin typeface="Courier New"/>
                <a:cs typeface="Courier New"/>
              </a:rPr>
              <a:t>c</a:t>
            </a:r>
            <a:r>
              <a:rPr lang="en-US" sz="1200" b="1" dirty="0" smtClean="0">
                <a:latin typeface="Courier New"/>
                <a:cs typeface="Courier New"/>
              </a:rPr>
              <a:t>, orders </a:t>
            </a:r>
            <a:r>
              <a:rPr lang="en-US" sz="1200" b="1" dirty="0" err="1" smtClean="0">
                <a:latin typeface="Courier New"/>
                <a:cs typeface="Courier New"/>
              </a:rPr>
              <a:t>o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w</a:t>
            </a:r>
            <a:r>
              <a:rPr lang="en-US" sz="1200" b="1" dirty="0" smtClean="0">
                <a:latin typeface="Courier New"/>
                <a:cs typeface="Courier New"/>
              </a:rPr>
              <a:t>here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o.customer_id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c.customer_id</a:t>
            </a:r>
            <a:endParaRPr lang="en-US" sz="1200" b="1" dirty="0">
              <a:latin typeface="Courier New"/>
              <a:cs typeface="Courier New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57752" y="4998409"/>
          <a:ext cx="1995522" cy="12801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04609"/>
                <a:gridCol w="688846"/>
                <a:gridCol w="902067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name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address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John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108 Van..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Jenny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245</a:t>
                      </a:r>
                      <a:r>
                        <a:rPr lang="en-US" sz="1400" baseline="0" dirty="0" smtClean="0">
                          <a:latin typeface="Corbel"/>
                          <a:cs typeface="Corbel"/>
                        </a:rPr>
                        <a:t> Bow..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Manny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128 </a:t>
                      </a:r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Ful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…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80230" y="4998409"/>
          <a:ext cx="1385811" cy="1600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4664"/>
                <a:gridCol w="404609"/>
                <a:gridCol w="556538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oid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price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$100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>
                    <a:solidFill>
                      <a:srgbClr val="5BD2FF"/>
                    </a:solidFill>
                  </a:tcPr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4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086600" y="3505200"/>
          <a:ext cx="1115072" cy="12801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4609"/>
                <a:gridCol w="710463"/>
              </a:tblGrid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cid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Corbel"/>
                          <a:cs typeface="Corbel"/>
                        </a:rPr>
                        <a:t>sum(p</a:t>
                      </a:r>
                      <a:r>
                        <a:rPr lang="en-US" sz="1400" dirty="0" smtClean="0">
                          <a:latin typeface="Corbel"/>
                          <a:cs typeface="Corbel"/>
                        </a:rPr>
                        <a:t>)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1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$60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2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$120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1972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3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rbel"/>
                          <a:cs typeface="Corbel"/>
                        </a:rPr>
                        <a:t>$170</a:t>
                      </a:r>
                      <a:endParaRPr lang="en-US" sz="14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5253723" y="4487924"/>
            <a:ext cx="452307" cy="382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6311171" y="4477984"/>
            <a:ext cx="543024" cy="3752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5894190" y="4044199"/>
            <a:ext cx="318910" cy="132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467548">
            <a:off x="6403901" y="3603745"/>
            <a:ext cx="474441" cy="323869"/>
          </a:xfrm>
          <a:prstGeom prst="rightArrow">
            <a:avLst>
              <a:gd name="adj1" fmla="val 34277"/>
              <a:gd name="adj2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0" y="3953470"/>
            <a:ext cx="660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⨝</a:t>
            </a:r>
            <a:endParaRPr 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96303" y="3252585"/>
            <a:ext cx="4954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/>
              <a:t>q</a:t>
            </a:r>
            <a:r>
              <a:rPr lang="en-US" dirty="0"/>
              <a:t>[] = select </a:t>
            </a:r>
            <a:r>
              <a:rPr lang="en-US" dirty="0" err="1"/>
              <a:t>sum(LI.P</a:t>
            </a:r>
            <a:r>
              <a:rPr lang="en-US" dirty="0"/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Order O, </a:t>
            </a:r>
            <a:r>
              <a:rPr lang="en-US" dirty="0" err="1"/>
              <a:t>LineItem</a:t>
            </a:r>
            <a:r>
              <a:rPr lang="en-US" dirty="0"/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  <a:r>
              <a:rPr lang="en-US"/>
              <a:t>,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 *  xXCH)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dirty="0" err="1">
                <a:solidFill>
                  <a:srgbClr val="CCC5BE"/>
                </a:solidFill>
              </a:rPr>
              <a:t>q</a:t>
            </a:r>
            <a:r>
              <a:rPr lang="en-US" dirty="0">
                <a:solidFill>
                  <a:srgbClr val="CCC5BE"/>
                </a:solidFill>
              </a:rPr>
              <a:t>[] = select </a:t>
            </a:r>
            <a:r>
              <a:rPr lang="en-US" dirty="0" err="1">
                <a:solidFill>
                  <a:srgbClr val="CCC5BE"/>
                </a:solidFill>
              </a:rPr>
              <a:t>sum(LI.P</a:t>
            </a:r>
            <a:r>
              <a:rPr lang="en-US" dirty="0">
                <a:solidFill>
                  <a:srgbClr val="CCC5BE"/>
                </a:solidFill>
              </a:rPr>
              <a:t> * O.XCH)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from Order O, </a:t>
            </a:r>
            <a:r>
              <a:rPr lang="en-US" dirty="0" err="1">
                <a:solidFill>
                  <a:srgbClr val="CCC5BE"/>
                </a:solidFill>
              </a:rPr>
              <a:t>LineItem</a:t>
            </a:r>
            <a:r>
              <a:rPr lang="en-US" dirty="0">
                <a:solidFill>
                  <a:srgbClr val="CCC5BE"/>
                </a:solidFill>
              </a:rPr>
              <a:t> LI</a:t>
            </a:r>
          </a:p>
          <a:p>
            <a:pPr eaLnBrk="1" hangingPunct="1">
              <a:buFont typeface="Wingdings" charset="2"/>
              <a:buNone/>
            </a:pPr>
            <a:r>
              <a:rPr lang="en-US" dirty="0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O(xOK</a:t>
            </a:r>
            <a:r>
              <a:rPr lang="en-US" dirty="0"/>
              <a:t>, </a:t>
            </a:r>
            <a:r>
              <a:rPr lang="en-US" dirty="0" err="1"/>
              <a:t>xCK</a:t>
            </a:r>
            <a:r>
              <a:rPr lang="en-US" dirty="0"/>
              <a:t>, </a:t>
            </a:r>
            <a:r>
              <a:rPr lang="en-US" dirty="0" err="1"/>
              <a:t>xD</a:t>
            </a:r>
            <a:r>
              <a:rPr lang="en-US" dirty="0"/>
              <a:t>, </a:t>
            </a:r>
            <a:r>
              <a:rPr lang="en-US" dirty="0" err="1"/>
              <a:t>xXCH</a:t>
            </a:r>
            <a:r>
              <a:rPr lang="en-US" dirty="0"/>
              <a:t>) </a:t>
            </a:r>
            <a:r>
              <a:rPr lang="en-US" dirty="0" err="1"/>
              <a:t>q</a:t>
            </a:r>
            <a:r>
              <a:rPr lang="en-US" dirty="0"/>
              <a:t>[] += </a:t>
            </a:r>
            <a:r>
              <a:rPr lang="en-US" dirty="0" err="1"/>
              <a:t>xXCH</a:t>
            </a:r>
            <a:r>
              <a:rPr lang="en-US" dirty="0"/>
              <a:t> *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      select </a:t>
            </a:r>
            <a:r>
              <a:rPr lang="en-US" dirty="0" err="1"/>
              <a:t>sum(LI.P</a:t>
            </a:r>
            <a:r>
              <a:rPr lang="en-US" dirty="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from </a:t>
            </a:r>
            <a:r>
              <a:rPr lang="en-US" dirty="0" err="1"/>
              <a:t>LineItem</a:t>
            </a:r>
            <a:r>
              <a:rPr lang="en-US" dirty="0"/>
              <a:t> LI      </a:t>
            </a:r>
            <a:r>
              <a:rPr lang="en-US" dirty="0" err="1"/>
              <a:t>qO[xOK</a:t>
            </a:r>
            <a:r>
              <a:rPr lang="en-US" dirty="0"/>
              <a:t>]</a:t>
            </a:r>
          </a:p>
          <a:p>
            <a:pPr eaLnBrk="1" hangingPunct="1">
              <a:buFont typeface="Wingdings" charset="2"/>
              <a:buNone/>
            </a:pPr>
            <a:r>
              <a:rPr lang="en-US" dirty="0"/>
              <a:t>      where  </a:t>
            </a:r>
            <a:r>
              <a:rPr lang="en-US" dirty="0" err="1"/>
              <a:t>xOK</a:t>
            </a:r>
            <a:r>
              <a:rPr lang="en-US" dirty="0"/>
              <a:t> = LI.OK;</a:t>
            </a:r>
          </a:p>
          <a:p>
            <a:pPr eaLnBrk="1" hangingPunct="1">
              <a:buFont typeface="Wingdings" charset="2"/>
              <a:buNone/>
            </a:pPr>
            <a:endParaRPr lang="en-US" dirty="0"/>
          </a:p>
          <a:p>
            <a:pPr eaLnBrk="1" hangingPunct="1">
              <a:buFont typeface="Wingdings" charset="2"/>
              <a:buNone/>
            </a:pPr>
            <a:r>
              <a:rPr lang="en-US" dirty="0"/>
              <a:t>+</a:t>
            </a:r>
            <a:r>
              <a:rPr lang="en-US" dirty="0" err="1"/>
              <a:t>LI(yOK</a:t>
            </a:r>
            <a:r>
              <a:rPr lang="en-US" dirty="0"/>
              <a:t>, </a:t>
            </a:r>
            <a:r>
              <a:rPr lang="en-US" dirty="0" err="1"/>
              <a:t>yPK</a:t>
            </a:r>
            <a:r>
              <a:rPr lang="en-US" dirty="0"/>
              <a:t>, </a:t>
            </a:r>
            <a:r>
              <a:rPr lang="en-US" dirty="0" err="1"/>
              <a:t>yP</a:t>
            </a:r>
            <a:r>
              <a:rPr lang="en-US" dirty="0"/>
              <a:t>)      </a:t>
            </a:r>
            <a:r>
              <a:rPr lang="en-US" dirty="0" err="1"/>
              <a:t>q</a:t>
            </a:r>
            <a:r>
              <a:rPr lang="en-US" dirty="0"/>
              <a:t>[] += ...</a:t>
            </a:r>
          </a:p>
        </p:txBody>
      </p:sp>
      <p:sp>
        <p:nvSpPr>
          <p:cNvPr id="36868" name="AutoShape 4"/>
          <p:cNvSpPr>
            <a:spLocks/>
          </p:cNvSpPr>
          <p:nvPr/>
        </p:nvSpPr>
        <p:spPr bwMode="auto">
          <a:xfrm>
            <a:off x="4419600" y="40386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                 foreach xOK: qO[xOK] 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sum(LI.P)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foreach xOK: qO[xOK]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 xOK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</a:t>
            </a:r>
            <a:r>
              <a:rPr lang="en-US">
                <a:solidFill>
                  <a:schemeClr val="folHlink"/>
                </a:solidFill>
              </a:rPr>
              <a:t>foreach xOK:</a:t>
            </a:r>
            <a:r>
              <a:rPr lang="en-US"/>
              <a:t> qO[</a:t>
            </a:r>
            <a:r>
              <a:rPr lang="en-US">
                <a:solidFill>
                  <a:schemeClr val="folHlink"/>
                </a:solidFill>
              </a:rPr>
              <a:t>xOK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yP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yOK</a:t>
            </a:r>
            <a:r>
              <a:rPr lang="en-US"/>
              <a:t>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/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</a:t>
            </a:r>
            <a:r>
              <a:rPr lang="en-US">
                <a:solidFill>
                  <a:schemeClr val="accent2"/>
                </a:solidFill>
              </a:rPr>
              <a:t>LI.P</a:t>
            </a:r>
            <a:r>
              <a:rPr lang="en-US"/>
              <a:t>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O, </a:t>
            </a:r>
            <a:r>
              <a:rPr lang="en-US">
                <a:solidFill>
                  <a:schemeClr val="accent2"/>
                </a:solidFill>
              </a:rPr>
              <a:t>{&lt;yOK, yPK, yP&gt;}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</a:t>
            </a:r>
            <a:r>
              <a:rPr lang="en-US">
                <a:solidFill>
                  <a:schemeClr val="accent2"/>
                </a:solidFill>
              </a:rPr>
              <a:t>LI.OK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yP * O.XCH)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DBMS Apps in the 1960s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493403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Online transaction processing (OLTP)</a:t>
            </a:r>
          </a:p>
          <a:p>
            <a:pPr lvl="1"/>
            <a:r>
              <a:rPr lang="en-US" dirty="0" smtClean="0"/>
              <a:t>Transaction: unit of work, with ACID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Applied in: banking, airlines, </a:t>
            </a:r>
            <a:r>
              <a:rPr lang="en-US" dirty="0" err="1" smtClean="0"/>
              <a:t>e</a:t>
            </a:r>
            <a:r>
              <a:rPr lang="en-US" dirty="0" smtClean="0"/>
              <a:t>-commerce, etc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were the withdrawals I made from my checking account yesterday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what direct flights </a:t>
            </a:r>
            <a:r>
              <a:rPr lang="en-US" dirty="0" smtClean="0"/>
              <a:t>are available on March 15</a:t>
            </a:r>
            <a:r>
              <a:rPr lang="en-US" baseline="30000" dirty="0" smtClean="0"/>
              <a:t>th</a:t>
            </a:r>
            <a:r>
              <a:rPr lang="en-US" dirty="0" smtClean="0"/>
              <a:t> from New York to Rome</a:t>
            </a:r>
            <a:r>
              <a:rPr lang="en-US" dirty="0" smtClean="0"/>
              <a:t>?</a:t>
            </a:r>
          </a:p>
        </p:txBody>
      </p:sp>
      <p:pic>
        <p:nvPicPr>
          <p:cNvPr id="6" name="Picture 5" descr="boa-at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81" y="2033961"/>
            <a:ext cx="1768997" cy="2500377"/>
          </a:xfrm>
          <a:prstGeom prst="rect">
            <a:avLst/>
          </a:prstGeom>
        </p:spPr>
      </p:pic>
      <p:pic>
        <p:nvPicPr>
          <p:cNvPr id="7" name="Picture 6" descr="orbitz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54" y="4196907"/>
            <a:ext cx="1977213" cy="199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Compilation Example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marL="342900" indent="-342900" eaLnBrk="1" hangingPunct="1">
              <a:buFont typeface="Wingdings" charset="2"/>
              <a:buNone/>
            </a:pPr>
            <a:endParaRPr lang="en-US"/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select sum(       O.XCH)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from Order O              qLI[yOK]</a:t>
            </a:r>
          </a:p>
          <a:p>
            <a:pPr marL="342900" indent="-342900" eaLnBrk="1" hangingPunct="1">
              <a:buFont typeface="Wingdings" charset="2"/>
              <a:buNone/>
            </a:pPr>
            <a:r>
              <a:rPr lang="en-US"/>
              <a:t>      where O.OK =   yOK;</a:t>
            </a:r>
          </a:p>
        </p:txBody>
      </p:sp>
      <p:sp>
        <p:nvSpPr>
          <p:cNvPr id="45060" name="AutoShape 4"/>
          <p:cNvSpPr>
            <a:spLocks/>
          </p:cNvSpPr>
          <p:nvPr/>
        </p:nvSpPr>
        <p:spPr bwMode="auto">
          <a:xfrm>
            <a:off x="5029200" y="4648200"/>
            <a:ext cx="152400" cy="838200"/>
          </a:xfrm>
          <a:prstGeom prst="rightBrace">
            <a:avLst>
              <a:gd name="adj1" fmla="val 4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foreach yOK: qLI[yOK]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sum(       </a:t>
            </a:r>
            <a:r>
              <a:rPr lang="en-US">
                <a:solidFill>
                  <a:schemeClr val="accent2"/>
                </a:solidFill>
              </a:rPr>
              <a:t>O.XCH</a:t>
            </a:r>
            <a:r>
              <a:rPr lang="en-US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</a:t>
            </a:r>
            <a:r>
              <a:rPr lang="en-US">
                <a:solidFill>
                  <a:schemeClr val="accent2"/>
                </a:solidFill>
              </a:rPr>
              <a:t>{&lt;xOK, xCK, xD, xXCH&gt;} O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</a:t>
            </a:r>
            <a:r>
              <a:rPr lang="en-US">
                <a:solidFill>
                  <a:schemeClr val="accent2"/>
                </a:solidFill>
              </a:rPr>
              <a:t>O.OK</a:t>
            </a:r>
            <a:r>
              <a:rPr lang="en-US"/>
              <a:t> =   yOK;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>
                <a:solidFill>
                  <a:srgbClr val="CCC5BE"/>
                </a:solidFill>
              </a:rPr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>
              <a:solidFill>
                <a:srgbClr val="CCC5BE"/>
              </a:solidFill>
            </a:endParaRP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</a:t>
            </a:r>
            <a:r>
              <a:rPr lang="en-US">
                <a:solidFill>
                  <a:schemeClr val="folHlink"/>
                </a:solidFill>
              </a:rPr>
              <a:t>foreach yOK:</a:t>
            </a:r>
            <a:r>
              <a:rPr lang="en-US"/>
              <a:t> qLI[</a:t>
            </a:r>
            <a:r>
              <a:rPr lang="en-US">
                <a:solidFill>
                  <a:schemeClr val="folHlink"/>
                </a:solidFill>
              </a:rPr>
              <a:t>yOK</a:t>
            </a:r>
            <a:r>
              <a:rPr lang="en-US"/>
              <a:t>] +=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select             xXCH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      where  </a:t>
            </a:r>
            <a:r>
              <a:rPr lang="en-US">
                <a:solidFill>
                  <a:schemeClr val="folHlink"/>
                </a:solidFill>
              </a:rPr>
              <a:t>xOK =   yOK</a:t>
            </a:r>
            <a:r>
              <a:rPr lang="en-US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solidFill>
            <a:srgbClr val="262626">
              <a:alpha val="70195"/>
            </a:srgbClr>
          </a:solidFill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Compilation Example</a:t>
            </a: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/>
              <a:t>q[] = select sum(LI.P * O.XCH)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from Order O, LineItem LI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      where O.OK = LI.OK;</a:t>
            </a:r>
          </a:p>
          <a:p>
            <a:pPr eaLnBrk="1" hangingPunct="1">
              <a:buFont typeface="Wingdings" charset="2"/>
              <a:buNone/>
            </a:pPr>
            <a:endParaRPr lang="en-US"/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q[] += xXCH * qO[xOK];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qO[yOK] += yP;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+LI(yOK, yPK, yP)      q[] += yP * qLI[yOK];</a:t>
            </a:r>
          </a:p>
          <a:p>
            <a:pPr eaLnBrk="1" hangingPunct="1">
              <a:buFont typeface="Wingdings" charset="2"/>
              <a:buNone/>
            </a:pPr>
            <a:r>
              <a:rPr lang="en-US"/>
              <a:t>+O(xOK, xCK, xD, xXCH) qLI[xOK] += xXCH;</a:t>
            </a: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b="0">
                <a:latin typeface="Calibri" charset="0"/>
              </a:rPr>
              <a:t>The triggers for incrementally maintaining all the maps run in constant time!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0249" y="5207000"/>
            <a:ext cx="551051" cy="203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17550" y="6067425"/>
            <a:ext cx="2635250" cy="561975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14374" y="5464175"/>
            <a:ext cx="2622549" cy="5556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Highlights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type="body" orient="vert" idx="1"/>
          </p:nvPr>
        </p:nvSpPr>
        <p:spPr>
          <a:xfrm>
            <a:off x="4648200" y="3124200"/>
            <a:ext cx="4059237" cy="2870200"/>
          </a:xfrm>
        </p:spPr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6" name="Vertical Text Placeholder 4"/>
          <p:cNvSpPr txBox="1">
            <a:spLocks/>
          </p:cNvSpPr>
          <p:nvPr/>
        </p:nvSpPr>
        <p:spPr bwMode="auto">
          <a:xfrm>
            <a:off x="457200" y="3073400"/>
            <a:ext cx="4059237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Query factorization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sp>
        <p:nvSpPr>
          <p:cNvPr id="7" name="Vertical Text Placeholder 2"/>
          <p:cNvSpPr txBox="1">
            <a:spLocks/>
          </p:cNvSpPr>
          <p:nvPr/>
        </p:nvSpPr>
        <p:spPr bwMode="auto">
          <a:xfrm>
            <a:off x="436563" y="1818328"/>
            <a:ext cx="81740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4025" lvl="0" indent="-454025" eaLnBrk="0" hangingPunct="0">
              <a:spcBef>
                <a:spcPts val="2000"/>
              </a:spcBef>
              <a:buClr>
                <a:srgbClr val="A6A6A6"/>
              </a:buClr>
              <a:buSzPct val="90000"/>
              <a:buFont typeface="Wingdings" charset="2"/>
              <a:buChar char=""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Aggregation calculus</a:t>
            </a:r>
            <a:endParaRPr lang="en-US" sz="2400" dirty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</p:txBody>
      </p:sp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351728"/>
            <a:ext cx="5493134" cy="772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39624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9731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*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(Q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x</a:t>
            </a:r>
            <a:r>
              <a:rPr lang="en-US" sz="1200" b="1" dirty="0" smtClean="0">
                <a:latin typeface="CourierNewPS-BoldMT"/>
                <a:cs typeface="CourierNewPS-BoldMT"/>
              </a:rPr>
              <a:t> Q’) :=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) from Q) *</a:t>
            </a:r>
          </a:p>
          <a:p>
            <a:pPr>
              <a:tabLst>
                <a:tab pos="287338" algn="l"/>
              </a:tabLst>
            </a:pPr>
            <a:r>
              <a:rPr lang="en-US" sz="1200" b="1" dirty="0" smtClean="0">
                <a:latin typeface="CourierNewPS-BoldMT"/>
                <a:cs typeface="CourierNewPS-BoldMT"/>
              </a:rPr>
              <a:t>	(select </a:t>
            </a:r>
            <a:r>
              <a:rPr lang="en-US" sz="1200" b="1" dirty="0" err="1" smtClean="0">
                <a:latin typeface="CourierNewPS-BoldMT"/>
                <a:cs typeface="CourierNewPS-BoldMT"/>
              </a:rPr>
              <a:t>sum(t</a:t>
            </a:r>
            <a:r>
              <a:rPr lang="en-US" sz="1200" b="1" dirty="0" smtClean="0">
                <a:latin typeface="CourierNewPS-BoldMT"/>
                <a:cs typeface="CourierNewPS-BoldMT"/>
              </a:rPr>
              <a:t>’) from Q’)</a:t>
            </a:r>
          </a:p>
          <a:p>
            <a:pPr>
              <a:tabLst>
                <a:tab pos="287338" algn="l"/>
              </a:tabLst>
            </a:pPr>
            <a:endParaRPr lang="en-US" sz="1200" b="1" dirty="0" smtClean="0">
              <a:latin typeface="CourierNewPS-BoldMT"/>
              <a:cs typeface="CourierNewPS-BoldMT"/>
            </a:endParaRPr>
          </a:p>
          <a:p>
            <a:pPr>
              <a:tabLst>
                <a:tab pos="287338" algn="l"/>
              </a:tabLst>
            </a:pPr>
            <a:r>
              <a:rPr lang="en-US" dirty="0" smtClean="0">
                <a:latin typeface="Corbel"/>
                <a:cs typeface="Corbel"/>
              </a:rPr>
              <a:t>when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 is independent of Q’, and </a:t>
            </a:r>
            <a:r>
              <a:rPr lang="en-US" dirty="0" err="1" smtClean="0">
                <a:latin typeface="Corbel"/>
                <a:cs typeface="Corbel"/>
              </a:rPr>
              <a:t>t</a:t>
            </a:r>
            <a:r>
              <a:rPr lang="en-US" dirty="0" smtClean="0">
                <a:latin typeface="Corbel"/>
                <a:cs typeface="Corbel"/>
              </a:rPr>
              <a:t>’ of Q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47800" y="3835063"/>
            <a:ext cx="1143000" cy="1524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606550" y="4022388"/>
            <a:ext cx="1565275" cy="714375"/>
          </a:xfrm>
          <a:custGeom>
            <a:avLst/>
            <a:gdLst>
              <a:gd name="connsiteX0" fmla="*/ 698500 w 1565275"/>
              <a:gd name="connsiteY0" fmla="*/ 22225 h 736600"/>
              <a:gd name="connsiteX1" fmla="*/ 698500 w 1565275"/>
              <a:gd name="connsiteY1" fmla="*/ 184150 h 736600"/>
              <a:gd name="connsiteX2" fmla="*/ 1457325 w 1565275"/>
              <a:gd name="connsiteY2" fmla="*/ 180975 h 736600"/>
              <a:gd name="connsiteX3" fmla="*/ 1460500 w 1565275"/>
              <a:gd name="connsiteY3" fmla="*/ 425450 h 736600"/>
              <a:gd name="connsiteX4" fmla="*/ 0 w 1565275"/>
              <a:gd name="connsiteY4" fmla="*/ 425450 h 736600"/>
              <a:gd name="connsiteX5" fmla="*/ 0 w 1565275"/>
              <a:gd name="connsiteY5" fmla="*/ 736600 h 736600"/>
              <a:gd name="connsiteX6" fmla="*/ 1565275 w 1565275"/>
              <a:gd name="connsiteY6" fmla="*/ 736600 h 736600"/>
              <a:gd name="connsiteX7" fmla="*/ 1558925 w 1565275"/>
              <a:gd name="connsiteY7" fmla="*/ 0 h 736600"/>
              <a:gd name="connsiteX8" fmla="*/ 698500 w 1565275"/>
              <a:gd name="connsiteY8" fmla="*/ 22225 h 736600"/>
              <a:gd name="connsiteX0" fmla="*/ 698500 w 1565275"/>
              <a:gd name="connsiteY0" fmla="*/ 0 h 714375"/>
              <a:gd name="connsiteX1" fmla="*/ 698500 w 1565275"/>
              <a:gd name="connsiteY1" fmla="*/ 161925 h 714375"/>
              <a:gd name="connsiteX2" fmla="*/ 1457325 w 1565275"/>
              <a:gd name="connsiteY2" fmla="*/ 158750 h 714375"/>
              <a:gd name="connsiteX3" fmla="*/ 1460500 w 1565275"/>
              <a:gd name="connsiteY3" fmla="*/ 403225 h 714375"/>
              <a:gd name="connsiteX4" fmla="*/ 0 w 1565275"/>
              <a:gd name="connsiteY4" fmla="*/ 403225 h 714375"/>
              <a:gd name="connsiteX5" fmla="*/ 0 w 1565275"/>
              <a:gd name="connsiteY5" fmla="*/ 714375 h 714375"/>
              <a:gd name="connsiteX6" fmla="*/ 1565275 w 1565275"/>
              <a:gd name="connsiteY6" fmla="*/ 714375 h 714375"/>
              <a:gd name="connsiteX7" fmla="*/ 1558925 w 1565275"/>
              <a:gd name="connsiteY7" fmla="*/ 0 h 714375"/>
              <a:gd name="connsiteX8" fmla="*/ 698500 w 1565275"/>
              <a:gd name="connsiteY8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275" h="714375">
                <a:moveTo>
                  <a:pt x="698500" y="0"/>
                </a:moveTo>
                <a:lnTo>
                  <a:pt x="698500" y="161925"/>
                </a:lnTo>
                <a:lnTo>
                  <a:pt x="1457325" y="158750"/>
                </a:lnTo>
                <a:cubicBezTo>
                  <a:pt x="1458383" y="240242"/>
                  <a:pt x="1459442" y="321733"/>
                  <a:pt x="1460500" y="403225"/>
                </a:cubicBezTo>
                <a:lnTo>
                  <a:pt x="0" y="403225"/>
                </a:lnTo>
                <a:lnTo>
                  <a:pt x="0" y="714375"/>
                </a:lnTo>
                <a:lnTo>
                  <a:pt x="1565275" y="714375"/>
                </a:lnTo>
                <a:cubicBezTo>
                  <a:pt x="1563158" y="468842"/>
                  <a:pt x="1561042" y="245533"/>
                  <a:pt x="1558925" y="0"/>
                </a:cubicBezTo>
                <a:lnTo>
                  <a:pt x="698500" y="0"/>
                </a:lnTo>
                <a:close/>
              </a:path>
            </a:pathLst>
          </a:cu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454150" y="4025563"/>
            <a:ext cx="1597025" cy="895350"/>
          </a:xfrm>
          <a:custGeom>
            <a:avLst/>
            <a:gdLst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12700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88900 w 1593850"/>
              <a:gd name="connsiteY4" fmla="*/ 381000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200150 w 1593850"/>
              <a:gd name="connsiteY6" fmla="*/ 736600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87450 w 1593850"/>
              <a:gd name="connsiteY6" fmla="*/ 74612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95250 w 1593850"/>
              <a:gd name="connsiteY5" fmla="*/ 74295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95250 w 1593850"/>
              <a:gd name="connsiteY4" fmla="*/ 38417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6525 w 1593850"/>
              <a:gd name="connsiteY4" fmla="*/ 390525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81000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3850"/>
              <a:gd name="connsiteY0" fmla="*/ 0 h 895350"/>
              <a:gd name="connsiteX1" fmla="*/ 742950 w 1593850"/>
              <a:gd name="connsiteY1" fmla="*/ 171450 h 895350"/>
              <a:gd name="connsiteX2" fmla="*/ 1593850 w 1593850"/>
              <a:gd name="connsiteY2" fmla="*/ 171450 h 895350"/>
              <a:gd name="connsiteX3" fmla="*/ 1593850 w 1593850"/>
              <a:gd name="connsiteY3" fmla="*/ 352425 h 895350"/>
              <a:gd name="connsiteX4" fmla="*/ 130175 w 1593850"/>
              <a:gd name="connsiteY4" fmla="*/ 368300 h 895350"/>
              <a:gd name="connsiteX5" fmla="*/ 136525 w 1593850"/>
              <a:gd name="connsiteY5" fmla="*/ 749300 h 895350"/>
              <a:gd name="connsiteX6" fmla="*/ 1193800 w 1593850"/>
              <a:gd name="connsiteY6" fmla="*/ 739775 h 895350"/>
              <a:gd name="connsiteX7" fmla="*/ 1193800 w 1593850"/>
              <a:gd name="connsiteY7" fmla="*/ 889000 h 895350"/>
              <a:gd name="connsiteX8" fmla="*/ 0 w 1593850"/>
              <a:gd name="connsiteY8" fmla="*/ 895350 h 895350"/>
              <a:gd name="connsiteX9" fmla="*/ 0 w 1593850"/>
              <a:gd name="connsiteY9" fmla="*/ 3175 h 895350"/>
              <a:gd name="connsiteX10" fmla="*/ 742950 w 1593850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6525 w 1597025"/>
              <a:gd name="connsiteY5" fmla="*/ 74930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  <a:gd name="connsiteX0" fmla="*/ 742950 w 1597025"/>
              <a:gd name="connsiteY0" fmla="*/ 0 h 895350"/>
              <a:gd name="connsiteX1" fmla="*/ 742950 w 1597025"/>
              <a:gd name="connsiteY1" fmla="*/ 171450 h 895350"/>
              <a:gd name="connsiteX2" fmla="*/ 1593850 w 1597025"/>
              <a:gd name="connsiteY2" fmla="*/ 171450 h 895350"/>
              <a:gd name="connsiteX3" fmla="*/ 1597025 w 1597025"/>
              <a:gd name="connsiteY3" fmla="*/ 371475 h 895350"/>
              <a:gd name="connsiteX4" fmla="*/ 130175 w 1597025"/>
              <a:gd name="connsiteY4" fmla="*/ 368300 h 895350"/>
              <a:gd name="connsiteX5" fmla="*/ 130175 w 1597025"/>
              <a:gd name="connsiteY5" fmla="*/ 742950 h 895350"/>
              <a:gd name="connsiteX6" fmla="*/ 1193800 w 1597025"/>
              <a:gd name="connsiteY6" fmla="*/ 739775 h 895350"/>
              <a:gd name="connsiteX7" fmla="*/ 1193800 w 1597025"/>
              <a:gd name="connsiteY7" fmla="*/ 889000 h 895350"/>
              <a:gd name="connsiteX8" fmla="*/ 0 w 1597025"/>
              <a:gd name="connsiteY8" fmla="*/ 895350 h 895350"/>
              <a:gd name="connsiteX9" fmla="*/ 0 w 1597025"/>
              <a:gd name="connsiteY9" fmla="*/ 3175 h 895350"/>
              <a:gd name="connsiteX10" fmla="*/ 742950 w 1597025"/>
              <a:gd name="connsiteY10" fmla="*/ 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97025" h="895350">
                <a:moveTo>
                  <a:pt x="742950" y="0"/>
                </a:moveTo>
                <a:lnTo>
                  <a:pt x="742950" y="171450"/>
                </a:lnTo>
                <a:lnTo>
                  <a:pt x="1593850" y="171450"/>
                </a:lnTo>
                <a:cubicBezTo>
                  <a:pt x="1594908" y="238125"/>
                  <a:pt x="1595967" y="304800"/>
                  <a:pt x="1597025" y="371475"/>
                </a:cubicBezTo>
                <a:lnTo>
                  <a:pt x="130175" y="368300"/>
                </a:lnTo>
                <a:lnTo>
                  <a:pt x="130175" y="742950"/>
                </a:lnTo>
                <a:lnTo>
                  <a:pt x="1193800" y="739775"/>
                </a:lnTo>
                <a:lnTo>
                  <a:pt x="1193800" y="889000"/>
                </a:lnTo>
                <a:lnTo>
                  <a:pt x="0" y="895350"/>
                </a:lnTo>
                <a:lnTo>
                  <a:pt x="0" y="3175"/>
                </a:lnTo>
                <a:lnTo>
                  <a:pt x="74295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600" y="3581400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+=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	Date D,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;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28600" y="4953000"/>
            <a:ext cx="43434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+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L(xDK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foreach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pc,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: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q[pc,y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] + =</a:t>
            </a:r>
          </a:p>
          <a:p>
            <a:pPr marL="0" lvl="1">
              <a:spcAft>
                <a:spcPts val="600"/>
              </a:spcAft>
              <a:tabLst>
                <a:tab pos="457200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xRev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Date D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  <a:cs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xDK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spcAft>
                <a:spcPts val="600"/>
              </a:spcAft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)*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(select	sum(1) from Part P</a:t>
            </a: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xPK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457200" lvl="2">
              <a:tabLst>
                <a:tab pos="973138" algn="l"/>
                <a:tab pos="130968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pc);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555589" y="5582993"/>
            <a:ext cx="166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m1[datekey,year]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7122" y="6184126"/>
            <a:ext cx="193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ourierNewPS-BoldMT"/>
                <a:cs typeface="CourierNewPS-BoldMT"/>
              </a:rPr>
              <a:t>m2[partkey,partcat]</a:t>
            </a:r>
            <a:endParaRPr lang="en-US" sz="1200" b="1" dirty="0">
              <a:latin typeface="CourierNewPS-BoldMT"/>
              <a:cs typeface="CourierNewPS-BoldMT"/>
            </a:endParaRPr>
          </a:p>
        </p:txBody>
      </p:sp>
      <p:sp>
        <p:nvSpPr>
          <p:cNvPr id="26" name="Right Brace 25"/>
          <p:cNvSpPr/>
          <p:nvPr/>
        </p:nvSpPr>
        <p:spPr>
          <a:xfrm>
            <a:off x="3407422" y="5486400"/>
            <a:ext cx="152400" cy="508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>
            <a:off x="3407422" y="6070600"/>
            <a:ext cx="152400" cy="533400"/>
          </a:xfrm>
          <a:prstGeom prst="rightBrace">
            <a:avLst/>
          </a:prstGeom>
          <a:ln>
            <a:solidFill>
              <a:srgbClr val="50809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8" y="3841764"/>
            <a:ext cx="4385282" cy="11874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2355" y="3812199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select 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sum(L.revenue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),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from	Date D, Part P,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LineOrder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L</a:t>
            </a: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where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D.datekey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L.datekey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and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P.partkey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 =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L.partkey</a:t>
            </a:r>
            <a:endParaRPr lang="en-US" sz="1200" b="1" dirty="0" smtClean="0">
              <a:solidFill>
                <a:srgbClr val="000000"/>
              </a:solidFill>
              <a:latin typeface="CourierNewPS-BoldMT"/>
            </a:endParaRPr>
          </a:p>
          <a:p>
            <a:pPr marL="0" lvl="1">
              <a:tabLst>
                <a:tab pos="973138" algn="l"/>
              </a:tabLst>
            </a:pP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group by	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P.partcat</a:t>
            </a:r>
            <a:r>
              <a:rPr lang="en-US" sz="1200" b="1" dirty="0" smtClean="0">
                <a:solidFill>
                  <a:srgbClr val="000000"/>
                </a:solidFill>
                <a:latin typeface="CourierNewPS-BoldMT"/>
              </a:rPr>
              <a:t>, </a:t>
            </a:r>
            <a:r>
              <a:rPr lang="en-US" sz="1200" b="1" dirty="0" err="1" smtClean="0">
                <a:solidFill>
                  <a:srgbClr val="000000"/>
                </a:solidFill>
                <a:latin typeface="CourierNewPS-BoldMT"/>
              </a:rPr>
              <a:t>D.year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9" grpId="0"/>
      <p:bldP spid="15" grpId="0" animBg="1"/>
      <p:bldP spid="16" grpId="0" animBg="1"/>
      <p:bldP spid="17" grpId="0" animBg="1"/>
      <p:bldP spid="18" grpId="0"/>
      <p:bldP spid="23" grpId="0"/>
      <p:bldP spid="24" grpId="0"/>
      <p:bldP spid="25" grpId="0"/>
      <p:bldP spid="26" grpId="0" animBg="1"/>
      <p:bldP spid="27" grpId="0" animBg="1"/>
      <p:bldP spid="21" grpId="0"/>
      <p:bldP spid="2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Compilation Algorithm</a:t>
            </a:r>
            <a:endParaRPr lang="en-US" dirty="0"/>
          </a:p>
        </p:txBody>
      </p:sp>
      <p:sp>
        <p:nvSpPr>
          <p:cNvPr id="15" name="Rectangle 3"/>
          <p:cNvSpPr txBox="1">
            <a:spLocks/>
          </p:cNvSpPr>
          <p:nvPr/>
        </p:nvSpPr>
        <p:spPr bwMode="auto">
          <a:xfrm>
            <a:off x="381000" y="2133600"/>
            <a:ext cx="4191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Given a query Q,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Compute delta of Q for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tuple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insertion/deletion.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Simplify delta query.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Extract aggregate queries.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Recursively compile extracted aggregate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subqueries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133600"/>
            <a:ext cx="408305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Aggregate Queries</a:t>
            </a:r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49643" y="2133600"/>
            <a:ext cx="857094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select avg(b0.p * b0.v) from B b0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where 0.25 * (select sum(b1.v) from B b1) &gt;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(select sum(b2.v) from B b2</a:t>
            </a:r>
          </a:p>
          <a:p>
            <a:pPr marL="454025" lvl="0" indent="-454025" defTabSz="914400" fontAlgn="base"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</a:pPr>
            <a:r>
              <a:rPr lang="en-US" sz="2000" b="1" kern="0" dirty="0" smtClean="0">
                <a:solidFill>
                  <a:srgbClr val="262626"/>
                </a:solidFill>
                <a:latin typeface="Courier New"/>
              </a:rPr>
              <a:t>       where b2.p &gt; b0.p);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+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B(xp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, xv):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q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[] +=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sum_p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(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then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+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&lt;=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>
                <a:tab pos="12065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		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-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+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&lt;= 0) and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&gt;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      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c[p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0.25 * xv – (if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&gt;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xv else 0)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Delta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a[p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] =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=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) then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xp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/>
                <a:ea typeface="ＭＳ Ｐゴシック"/>
                <a:cs typeface="ＭＳ Ｐゴシック"/>
              </a:rPr>
              <a:t> * xv else 0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ea typeface="ＭＳ Ｐゴシック"/>
              <a:cs typeface="ＭＳ Ｐゴシック"/>
            </a:endParaRP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228600" y="57150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228600" y="3581400"/>
            <a:ext cx="8534400" cy="0"/>
          </a:xfrm>
          <a:prstGeom prst="line">
            <a:avLst/>
          </a:prstGeom>
          <a:noFill/>
          <a:ln w="19050">
            <a:solidFill>
              <a:srgbClr val="CCC5BE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DBToaster Stream Engine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>
          <a:xfrm>
            <a:off x="284164" y="4650154"/>
            <a:ext cx="3662606" cy="1496646"/>
          </a:xfrm>
        </p:spPr>
        <p:txBody>
          <a:bodyPr/>
          <a:lstStyle/>
          <a:p>
            <a:r>
              <a:rPr lang="en-US" dirty="0" err="1" smtClean="0"/>
              <a:t>QPs</a:t>
            </a:r>
            <a:r>
              <a:rPr lang="en-US" dirty="0" smtClean="0"/>
              <a:t> as shared libraries</a:t>
            </a:r>
          </a:p>
          <a:p>
            <a:r>
              <a:rPr lang="en-US" dirty="0" smtClean="0"/>
              <a:t>Queries run in the same process space as app</a:t>
            </a:r>
            <a:endParaRPr lang="en-US" dirty="0"/>
          </a:p>
        </p:txBody>
      </p:sp>
      <p:pic>
        <p:nvPicPr>
          <p:cNvPr id="67589" name="Picture 7" descr="dbt-arch-embedd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160" y="1975563"/>
            <a:ext cx="3838784" cy="24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8" descr="dbt-arch-standalo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8915" y="1832831"/>
            <a:ext cx="4755085" cy="26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rot="5400000" flipH="1" flipV="1">
            <a:off x="1975464" y="4233880"/>
            <a:ext cx="4621984" cy="352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Vertical Text Placeholder 9"/>
          <p:cNvSpPr txBox="1">
            <a:spLocks/>
          </p:cNvSpPr>
          <p:nvPr/>
        </p:nvSpPr>
        <p:spPr bwMode="auto">
          <a:xfrm>
            <a:off x="4559185" y="4626708"/>
            <a:ext cx="4194046" cy="149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JIT compilation of queries with LLVM</a:t>
            </a:r>
          </a:p>
          <a:p>
            <a:pPr marL="454025" marR="0" lvl="0" indent="-454025" algn="l" defTabSz="9144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  <a:tabLst/>
              <a:defRPr/>
            </a:pPr>
            <a:r>
              <a:rPr lang="en-US" sz="2400" dirty="0" smtClean="0">
                <a:solidFill>
                  <a:srgbClr val="262626"/>
                </a:solidFill>
                <a:latin typeface="Corbel"/>
                <a:ea typeface="+mn-ea"/>
                <a:cs typeface="Corbel"/>
              </a:rPr>
              <a:t>Protocol compiler based on Apache Thrift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Experiments: QP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74362" y="1832530"/>
            <a:ext cx="609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Workload: </a:t>
            </a:r>
            <a:r>
              <a:rPr lang="en-US" sz="1400" dirty="0" err="1" smtClean="0">
                <a:latin typeface="Corbel"/>
                <a:cs typeface="Corbel"/>
              </a:rPr>
              <a:t>i</a:t>
            </a:r>
            <a:r>
              <a:rPr lang="en-US" sz="1400" dirty="0" smtClean="0">
                <a:latin typeface="Corbel"/>
                <a:cs typeface="Corbel"/>
              </a:rPr>
              <a:t>) </a:t>
            </a:r>
            <a:r>
              <a:rPr lang="en-US" sz="1400" dirty="0" err="1" smtClean="0">
                <a:latin typeface="Corbel"/>
                <a:cs typeface="Corbel"/>
              </a:rPr>
              <a:t>orderbook</a:t>
            </a:r>
            <a:r>
              <a:rPr lang="en-US" sz="1400" dirty="0" smtClean="0">
                <a:latin typeface="Corbel"/>
                <a:cs typeface="Corbel"/>
              </a:rPr>
              <a:t> queries: </a:t>
            </a:r>
            <a:r>
              <a:rPr lang="en-US" sz="1400" dirty="0" err="1" smtClean="0">
                <a:latin typeface="Corbel"/>
                <a:cs typeface="Corbel"/>
              </a:rPr>
              <a:t>vwap</a:t>
            </a:r>
            <a:r>
              <a:rPr lang="en-US" sz="1400" dirty="0" smtClean="0">
                <a:latin typeface="Corbel"/>
                <a:cs typeface="Corbel"/>
              </a:rPr>
              <a:t>, ax, ps. ii) TPC-H: query3, query11, query17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585" y="2419036"/>
            <a:ext cx="26720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Datasets: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NASDAQ ITCH, Dec 09-Feb 09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TPC-</a:t>
            </a:r>
            <a:r>
              <a:rPr lang="en-US" sz="1400" dirty="0" smtClean="0">
                <a:latin typeface="Corbel"/>
                <a:cs typeface="Corbel"/>
              </a:rPr>
              <a:t>H, scale factor 1</a:t>
            </a:r>
          </a:p>
          <a:p>
            <a:endParaRPr lang="en-US" sz="1400" dirty="0" smtClean="0">
              <a:latin typeface="Corbel"/>
              <a:cs typeface="Corbel"/>
            </a:endParaRPr>
          </a:p>
          <a:p>
            <a:r>
              <a:rPr lang="en-US" sz="1400" dirty="0" smtClean="0">
                <a:latin typeface="Corbel"/>
                <a:cs typeface="Corbel"/>
              </a:rPr>
              <a:t>Takeaways:</a:t>
            </a: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1-2 orders of magnitude speedup on </a:t>
            </a:r>
            <a:r>
              <a:rPr lang="en-US" sz="1400" dirty="0" err="1" smtClean="0">
                <a:latin typeface="Corbel"/>
                <a:cs typeface="Corbel"/>
              </a:rPr>
              <a:t>orderbook</a:t>
            </a:r>
            <a:r>
              <a:rPr lang="en-US" sz="1400" dirty="0" smtClean="0">
                <a:latin typeface="Corbel"/>
                <a:cs typeface="Corbel"/>
              </a:rPr>
              <a:t> queries</a:t>
            </a: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2.5-4 orders of magnitude speedup on TPC-H</a:t>
            </a: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endParaRPr lang="en-US" sz="1400" dirty="0" smtClean="0">
              <a:latin typeface="Corbel"/>
              <a:cs typeface="Corbel"/>
            </a:endParaRPr>
          </a:p>
          <a:p>
            <a:pPr marL="119063" indent="-119063">
              <a:buFont typeface="Arial"/>
              <a:buChar char="•"/>
            </a:pPr>
            <a:r>
              <a:rPr lang="en-US" sz="1400" dirty="0" smtClean="0">
                <a:latin typeface="Corbel"/>
                <a:cs typeface="Corbel"/>
              </a:rPr>
              <a:t>TPC-H queries maintain more state than order book queries (order books are small)</a:t>
            </a:r>
            <a:endParaRPr lang="en-US" sz="1400" dirty="0" smtClean="0">
              <a:latin typeface="Corbel"/>
              <a:cs typeface="Corbel"/>
            </a:endParaRPr>
          </a:p>
          <a:p>
            <a:pPr>
              <a:buFont typeface="Arial"/>
              <a:buChar char="•"/>
            </a:pPr>
            <a:endParaRPr lang="en-US" sz="1400" dirty="0">
              <a:latin typeface="Corbel"/>
              <a:cs typeface="Corbe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73688" y="1600200"/>
            <a:ext cx="7057319" cy="5454098"/>
            <a:chOff x="2273688" y="1600200"/>
            <a:chExt cx="7057319" cy="5454098"/>
          </a:xfrm>
        </p:grpSpPr>
        <p:pic>
          <p:nvPicPr>
            <p:cNvPr id="69635" name="Picture 3" descr="cpu-comparison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73688" y="1600200"/>
              <a:ext cx="7057319" cy="5454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2437219" y="2794143"/>
              <a:ext cx="96459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1400" b="1" dirty="0" err="1" smtClean="0">
                  <a:latin typeface="Corbel"/>
                  <a:cs typeface="Corbel"/>
                </a:rPr>
                <a:t>DBToaster</a:t>
              </a:r>
              <a:r>
                <a:rPr lang="en-US" sz="1400" b="1" dirty="0" smtClean="0">
                  <a:latin typeface="Corbel"/>
                  <a:cs typeface="Corbel"/>
                </a:rPr>
                <a:t>)</a:t>
              </a:r>
              <a:endParaRPr lang="en-US" sz="1400" b="1" dirty="0">
                <a:latin typeface="Corbel"/>
                <a:cs typeface="Corbe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 1980s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354637" cy="3886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Online analytical processing (OLAP)</a:t>
            </a:r>
          </a:p>
          <a:p>
            <a:pPr lvl="1"/>
            <a:r>
              <a:rPr lang="en-US" dirty="0" smtClean="0"/>
              <a:t>Analytical queries compute categorized statistics (i.e. aggregates)</a:t>
            </a:r>
          </a:p>
          <a:p>
            <a:pPr lvl="1"/>
            <a:r>
              <a:rPr lang="en-US" dirty="0" smtClean="0"/>
              <a:t>Used for business intelligence (sales, marketing, logistics, etc.)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queries:</a:t>
            </a:r>
          </a:p>
          <a:p>
            <a:pPr lvl="2"/>
            <a:r>
              <a:rPr lang="en-US" dirty="0" smtClean="0"/>
              <a:t>what is the total number of games consoles purchased by females between 19 and 45?</a:t>
            </a:r>
          </a:p>
          <a:p>
            <a:pPr lvl="2"/>
            <a:r>
              <a:rPr lang="en-US" dirty="0" smtClean="0"/>
              <a:t>what were the total sales of digital cameras in NY state in 2008 and 2009?</a:t>
            </a:r>
          </a:p>
          <a:p>
            <a:pPr lvl="2"/>
            <a:endParaRPr lang="en-US" dirty="0" smtClean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8" name="Donut 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Experiments: </a:t>
            </a:r>
            <a:r>
              <a:rPr lang="en-US" smtClean="0"/>
              <a:t>DBMS comparison</a:t>
            </a:r>
            <a:endParaRPr lang="en-US" dirty="0" smtClean="0"/>
          </a:p>
        </p:txBody>
      </p:sp>
      <p:pic>
        <p:nvPicPr>
          <p:cNvPr id="70659" name="Picture 3" descr="dbcomp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7920" y="2435231"/>
            <a:ext cx="5718230" cy="389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0716" y="1943700"/>
            <a:ext cx="849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rbel"/>
                <a:cs typeface="Corbel"/>
              </a:rPr>
              <a:t>DBToaster</a:t>
            </a:r>
            <a:r>
              <a:rPr lang="en-US" dirty="0" smtClean="0">
                <a:latin typeface="Corbel"/>
                <a:cs typeface="Corbel"/>
              </a:rPr>
              <a:t> vs. commercial DBMS (‘X’) that supports incremental view maintenance: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5507" y="2480290"/>
            <a:ext cx="82349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alibri"/>
                <a:cs typeface="Calibri"/>
              </a:rPr>
              <a:t>DBToaster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00" y="2539816"/>
            <a:ext cx="27383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views: incremental view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repeat: from-scratch maintenance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DBMS ‘X’ supports maintenance of only two queries incrementally</a:t>
            </a:r>
          </a:p>
          <a:p>
            <a:pPr marL="168275" lvl="0" indent="-168275">
              <a:buFont typeface="Arial"/>
              <a:buChar char="•"/>
            </a:pPr>
            <a:endParaRPr lang="en-US" sz="1400" dirty="0" smtClean="0">
              <a:solidFill>
                <a:prstClr val="black"/>
              </a:solidFill>
              <a:latin typeface="Corbel"/>
              <a:cs typeface="Corbel"/>
            </a:endParaRPr>
          </a:p>
          <a:p>
            <a:pPr marL="168275" lvl="0" indent="-168275">
              <a:buFont typeface="Arial"/>
              <a:buChar char="•"/>
            </a:pPr>
            <a:r>
              <a:rPr lang="en-US" sz="1400" dirty="0" err="1" smtClean="0">
                <a:solidFill>
                  <a:prstClr val="black"/>
                </a:solidFill>
                <a:latin typeface="Corbel"/>
                <a:cs typeface="Corbel"/>
              </a:rPr>
              <a:t>DBToaster</a:t>
            </a:r>
            <a:r>
              <a:rPr lang="en-US" sz="1400" dirty="0" smtClean="0">
                <a:solidFill>
                  <a:prstClr val="black"/>
                </a:solidFill>
                <a:latin typeface="Corbel"/>
                <a:cs typeface="Corbel"/>
              </a:rPr>
              <a:t> yields 2.5-4 orders of magnitude speedup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745037" cy="4013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scalable analytics targets similar functionality</a:t>
            </a:r>
          </a:p>
          <a:p>
            <a:r>
              <a:rPr lang="en-US" dirty="0" smtClean="0"/>
              <a:t>Continuous OLAP maintains subset of cube entries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DBToaster</a:t>
            </a:r>
            <a:r>
              <a:rPr lang="en-US" dirty="0" smtClean="0"/>
              <a:t> to compile aggregate queries for entries, sharing maps</a:t>
            </a:r>
          </a:p>
          <a:p>
            <a:pPr lvl="1"/>
            <a:r>
              <a:rPr lang="en-US" dirty="0" smtClean="0"/>
              <a:t>Scalability challenges:</a:t>
            </a:r>
          </a:p>
          <a:p>
            <a:pPr lvl="2"/>
            <a:r>
              <a:rPr lang="en-US" dirty="0" smtClean="0"/>
              <a:t>Large # of dimensions &amp; labels, large maps</a:t>
            </a:r>
          </a:p>
          <a:p>
            <a:pPr lvl="2"/>
            <a:r>
              <a:rPr lang="en-US" dirty="0" smtClean="0"/>
              <a:t>High-throughput parallel M3 processing</a:t>
            </a:r>
          </a:p>
          <a:p>
            <a:pPr lvl="2"/>
            <a:r>
              <a:rPr lang="en-US" dirty="0" smtClean="0"/>
              <a:t>Responsiveness under heavy update rates </a:t>
            </a:r>
          </a:p>
          <a:p>
            <a:pPr lvl="1"/>
            <a:endParaRPr lang="en-US" dirty="0"/>
          </a:p>
        </p:txBody>
      </p:sp>
      <p:pic>
        <p:nvPicPr>
          <p:cNvPr id="6" name="Picture 5" descr="us_map_color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4" y="1993026"/>
            <a:ext cx="2665554" cy="1721948"/>
          </a:xfrm>
          <a:prstGeom prst="rect">
            <a:avLst/>
          </a:prstGeom>
        </p:spPr>
      </p:pic>
      <p:pic>
        <p:nvPicPr>
          <p:cNvPr id="7" name="Picture 6" descr="bi-rep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03" y="4292467"/>
            <a:ext cx="2883063" cy="18797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29599" y="2583693"/>
            <a:ext cx="345631" cy="345631"/>
            <a:chOff x="685800" y="5562600"/>
            <a:chExt cx="938783" cy="938783"/>
          </a:xfrm>
        </p:grpSpPr>
        <p:sp>
          <p:nvSpPr>
            <p:cNvPr id="9" name="Donut 8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38158" y="2529946"/>
            <a:ext cx="345631" cy="345631"/>
            <a:chOff x="685800" y="5562600"/>
            <a:chExt cx="938783" cy="938783"/>
          </a:xfrm>
        </p:grpSpPr>
        <p:sp>
          <p:nvSpPr>
            <p:cNvPr id="12" name="Donut 11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24591" y="1992175"/>
            <a:ext cx="345631" cy="345631"/>
            <a:chOff x="685800" y="5562600"/>
            <a:chExt cx="938783" cy="938783"/>
          </a:xfrm>
        </p:grpSpPr>
        <p:sp>
          <p:nvSpPr>
            <p:cNvPr id="15" name="Donut 14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232005" y="2484371"/>
            <a:ext cx="345631" cy="345631"/>
            <a:chOff x="685800" y="5562600"/>
            <a:chExt cx="938783" cy="938783"/>
          </a:xfrm>
        </p:grpSpPr>
        <p:sp>
          <p:nvSpPr>
            <p:cNvPr id="18" name="Donut 17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728613" y="3159444"/>
            <a:ext cx="345631" cy="345631"/>
            <a:chOff x="685800" y="5562600"/>
            <a:chExt cx="938783" cy="938783"/>
          </a:xfrm>
        </p:grpSpPr>
        <p:sp>
          <p:nvSpPr>
            <p:cNvPr id="21" name="Donut 20"/>
            <p:cNvSpPr/>
            <p:nvPr/>
          </p:nvSpPr>
          <p:spPr>
            <a:xfrm>
              <a:off x="685800" y="5562600"/>
              <a:ext cx="938783" cy="938783"/>
            </a:xfrm>
            <a:prstGeom prst="donut">
              <a:avLst>
                <a:gd name="adj" fmla="val 1440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997104" y="5873904"/>
              <a:ext cx="316174" cy="31617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59721" y="3516868"/>
            <a:ext cx="1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Corbel"/>
                <a:cs typeface="Corbel"/>
              </a:rPr>
              <a:t>Target stores</a:t>
            </a:r>
            <a:endParaRPr lang="en-US" b="1" dirty="0">
              <a:solidFill>
                <a:schemeClr val="accent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App: Massively Parallel Real-time OLAP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4745037" cy="4013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OLAP cubes: multidimensional group-by aggregates</a:t>
            </a:r>
          </a:p>
          <a:p>
            <a:pPr lvl="1"/>
            <a:r>
              <a:rPr lang="en-US" dirty="0" smtClean="0"/>
              <a:t>Heavily used for business intelligence</a:t>
            </a:r>
          </a:p>
          <a:p>
            <a:pPr lvl="1"/>
            <a:r>
              <a:rPr lang="en-US" dirty="0" smtClean="0"/>
              <a:t>Traditionally processed on different DBMS architecture to OLTP</a:t>
            </a:r>
          </a:p>
          <a:p>
            <a:pPr lvl="1"/>
            <a:r>
              <a:rPr lang="en-US" dirty="0" smtClean="0"/>
              <a:t>Much of the scalable analytics targets similar functionality</a:t>
            </a:r>
          </a:p>
          <a:p>
            <a:r>
              <a:rPr lang="en-US" dirty="0" smtClean="0"/>
              <a:t>Continuous OLAP maintains subset of cube entries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DBToaster</a:t>
            </a:r>
            <a:r>
              <a:rPr lang="en-US" dirty="0" smtClean="0"/>
              <a:t> to compile aggregate queries for entries, sharing maps</a:t>
            </a:r>
          </a:p>
          <a:p>
            <a:pPr lvl="1"/>
            <a:r>
              <a:rPr lang="en-US" dirty="0" smtClean="0"/>
              <a:t>Scalability challenges:</a:t>
            </a:r>
          </a:p>
          <a:p>
            <a:pPr lvl="2"/>
            <a:r>
              <a:rPr lang="en-US" dirty="0" smtClean="0"/>
              <a:t>Large # of dimensions &amp; labels, large maps</a:t>
            </a:r>
          </a:p>
          <a:p>
            <a:pPr lvl="2"/>
            <a:r>
              <a:rPr lang="en-US" dirty="0" smtClean="0"/>
              <a:t>High-throughput parallel M3 processing</a:t>
            </a:r>
          </a:p>
          <a:p>
            <a:pPr lvl="2"/>
            <a:r>
              <a:rPr lang="en-US" dirty="0" smtClean="0"/>
              <a:t>Responsiveness under heavy update rates </a:t>
            </a:r>
          </a:p>
          <a:p>
            <a:pPr lvl="1"/>
            <a:endParaRPr lang="en-US" dirty="0"/>
          </a:p>
        </p:txBody>
      </p:sp>
      <p:pic>
        <p:nvPicPr>
          <p:cNvPr id="4" name="Picture 3" descr="datacub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619" y="2378899"/>
            <a:ext cx="3503381" cy="2650301"/>
          </a:xfrm>
          <a:prstGeom prst="rect">
            <a:avLst/>
          </a:prstGeom>
        </p:spPr>
      </p:pic>
      <p:pic>
        <p:nvPicPr>
          <p:cNvPr id="5" name="Picture 4" descr="oracle-d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05" y="2209800"/>
            <a:ext cx="4055395" cy="32161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Cumulus: a Distributed M3 Engine</a:t>
            </a:r>
            <a:endParaRPr lang="en-US" sz="3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4724400"/>
            <a:ext cx="8534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Cumulus is a distributed shared-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nothing interpreter for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running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DBToaster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 code, used for an online main-memory OLAP system.</a:t>
            </a:r>
          </a:p>
          <a:p>
            <a:pPr marL="454025" marR="0" lvl="0" indent="-454025" algn="l" defTabSz="914400" rtl="0" eaLnBrk="1" fontAlgn="base" latinLnBrk="0" hangingPunct="1">
              <a:lnSpc>
                <a:spcPct val="80000"/>
              </a:lnSpc>
              <a:spcBef>
                <a:spcPts val="2000"/>
              </a:spcBef>
              <a:spcAft>
                <a:spcPct val="0"/>
              </a:spcAft>
              <a:buClr>
                <a:srgbClr val="A6A6A6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Exploits that M3 programs admit embarrassingly parallel evaluation</a:t>
            </a:r>
          </a:p>
          <a:p>
            <a:pPr marL="914400" marR="0" lvl="1" indent="-457200" algn="l" defTabSz="9144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rgbClr val="404040"/>
              </a:buClr>
              <a:buSzPct val="9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4F45"/>
                </a:solidFill>
                <a:effectLst/>
                <a:uLnTx/>
                <a:uFillTx/>
                <a:latin typeface="Corbel"/>
                <a:ea typeface="+mn-ea"/>
                <a:cs typeface="Corbel"/>
              </a:rPr>
              <a:t>Each map value to be written requires only a constant amount of work to update!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94F45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5" name="Picture 28"/>
          <p:cNvPicPr>
            <a:picLocks noChangeAspect="1" noChangeArrowheads="1"/>
          </p:cNvPicPr>
          <p:nvPr/>
        </p:nvPicPr>
        <p:blipFill>
          <a:blip r:embed="rId2"/>
          <a:srcRect b="7879"/>
          <a:stretch>
            <a:fillRect/>
          </a:stretch>
        </p:blipFill>
        <p:spPr bwMode="auto">
          <a:xfrm>
            <a:off x="1981200" y="1828800"/>
            <a:ext cx="4648200" cy="2695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2666441" y="4629401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673099" y="5070064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69347" y="5522018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8225" y="4200565"/>
            <a:ext cx="1594101" cy="390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7910" y="4270971"/>
            <a:ext cx="1571589" cy="15349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M3 Programs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124" y="2997200"/>
            <a:ext cx="3975476" cy="2794000"/>
          </a:xfrm>
        </p:spPr>
        <p:txBody>
          <a:bodyPr/>
          <a:lstStyle/>
          <a:p>
            <a:r>
              <a:rPr lang="en-US" dirty="0" smtClean="0"/>
              <a:t>Maintaining individual aggregates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m3.jpg"/>
          <p:cNvPicPr>
            <a:picLocks noChangeAspect="1"/>
          </p:cNvPicPr>
          <p:nvPr/>
        </p:nvPicPr>
        <p:blipFill>
          <a:blip r:embed="rId2"/>
          <a:srcRect t="42798" b="21004"/>
          <a:stretch>
            <a:fillRect/>
          </a:stretch>
        </p:blipFill>
        <p:spPr>
          <a:xfrm>
            <a:off x="1232897" y="1949718"/>
            <a:ext cx="6920503" cy="945882"/>
          </a:xfrm>
          <a:prstGeom prst="rect">
            <a:avLst/>
          </a:prstGeom>
        </p:spPr>
      </p:pic>
      <p:grpSp>
        <p:nvGrpSpPr>
          <p:cNvPr id="26" name="Group 61"/>
          <p:cNvGrpSpPr/>
          <p:nvPr/>
        </p:nvGrpSpPr>
        <p:grpSpPr>
          <a:xfrm>
            <a:off x="4648200" y="3581400"/>
            <a:ext cx="4394563" cy="1420593"/>
            <a:chOff x="3965227" y="2895600"/>
            <a:chExt cx="4950173" cy="1600200"/>
          </a:xfrm>
        </p:grpSpPr>
        <p:cxnSp>
          <p:nvCxnSpPr>
            <p:cNvPr id="5" name="Straight Arrow Connector 4"/>
            <p:cNvCxnSpPr>
              <a:stCxn id="9" idx="3"/>
              <a:endCxn id="13" idx="1"/>
            </p:cNvCxnSpPr>
            <p:nvPr/>
          </p:nvCxnSpPr>
          <p:spPr>
            <a:xfrm flipV="1">
              <a:off x="6860827" y="3543300"/>
              <a:ext cx="6858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3"/>
              <a:endCxn id="13" idx="1"/>
            </p:cNvCxnSpPr>
            <p:nvPr/>
          </p:nvCxnSpPr>
          <p:spPr>
            <a:xfrm flipV="1">
              <a:off x="6937027" y="3543300"/>
              <a:ext cx="6096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3"/>
              <a:endCxn id="13" idx="1"/>
            </p:cNvCxnSpPr>
            <p:nvPr/>
          </p:nvCxnSpPr>
          <p:spPr>
            <a:xfrm flipV="1">
              <a:off x="7013227" y="3543300"/>
              <a:ext cx="5334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955827" y="3124200"/>
              <a:ext cx="8382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1227" y="35814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7427" y="37338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03627" y="3886200"/>
              <a:ext cx="609600" cy="3810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9827" y="4038600"/>
              <a:ext cx="609600" cy="457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6627" y="3124200"/>
              <a:ext cx="685800" cy="838200"/>
            </a:xfrm>
            <a:prstGeom prst="rect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4651027" y="3352800"/>
              <a:ext cx="368300" cy="48418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965227" y="3319463"/>
              <a:ext cx="681037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Update</a:t>
              </a:r>
            </a:p>
            <a:p>
              <a:r>
                <a:rPr lang="en-US" sz="1200" dirty="0"/>
                <a:t>stream</a:t>
              </a: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5079652" y="3124200"/>
              <a:ext cx="63817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/>
                <a:t>Switch</a:t>
              </a: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6530627" y="4025900"/>
              <a:ext cx="50482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Map</a:t>
              </a:r>
            </a:p>
            <a:p>
              <a:pPr algn="ctr"/>
              <a:r>
                <a:rPr lang="en-US" sz="1000" dirty="0"/>
                <a:t>reads</a:t>
              </a: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622827" y="3319463"/>
              <a:ext cx="509588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Map</a:t>
              </a:r>
            </a:p>
            <a:p>
              <a:pPr algn="ctr"/>
              <a:r>
                <a:rPr lang="en-US" sz="1200"/>
                <a:t>write</a:t>
              </a:r>
            </a:p>
          </p:txBody>
        </p:sp>
        <p:cxnSp>
          <p:nvCxnSpPr>
            <p:cNvPr id="19" name="Straight Arrow Connector 18"/>
            <p:cNvCxnSpPr>
              <a:stCxn id="8" idx="3"/>
              <a:endCxn id="9" idx="1"/>
            </p:cNvCxnSpPr>
            <p:nvPr/>
          </p:nvCxnSpPr>
          <p:spPr>
            <a:xfrm>
              <a:off x="5794027" y="3543300"/>
              <a:ext cx="457200" cy="2286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3"/>
              <a:endCxn id="10" idx="1"/>
            </p:cNvCxnSpPr>
            <p:nvPr/>
          </p:nvCxnSpPr>
          <p:spPr>
            <a:xfrm>
              <a:off x="5794027" y="3543300"/>
              <a:ext cx="533400" cy="3810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3"/>
              <a:endCxn id="11" idx="1"/>
            </p:cNvCxnSpPr>
            <p:nvPr/>
          </p:nvCxnSpPr>
          <p:spPr>
            <a:xfrm>
              <a:off x="5794027" y="3543300"/>
              <a:ext cx="609600" cy="5334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8" idx="3"/>
              <a:endCxn id="12" idx="1"/>
            </p:cNvCxnSpPr>
            <p:nvPr/>
          </p:nvCxnSpPr>
          <p:spPr>
            <a:xfrm>
              <a:off x="5794027" y="3543300"/>
              <a:ext cx="6858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32"/>
            <p:cNvSpPr txBox="1">
              <a:spLocks noChangeArrowheads="1"/>
            </p:cNvSpPr>
            <p:nvPr/>
          </p:nvSpPr>
          <p:spPr bwMode="auto">
            <a:xfrm>
              <a:off x="4727227" y="4114800"/>
              <a:ext cx="167252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fetch(dest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xfers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  <p:cxnSp>
          <p:nvCxnSpPr>
            <p:cNvPr id="24" name="Straight Arrow Connector 23"/>
            <p:cNvCxnSpPr>
              <a:stCxn id="12" idx="3"/>
              <a:endCxn id="13" idx="1"/>
            </p:cNvCxnSpPr>
            <p:nvPr/>
          </p:nvCxnSpPr>
          <p:spPr>
            <a:xfrm flipV="1">
              <a:off x="7089427" y="3543300"/>
              <a:ext cx="457200" cy="723900"/>
            </a:xfrm>
            <a:prstGeom prst="straightConnector1">
              <a:avLst/>
            </a:prstGeom>
            <a:ln w="127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7165627" y="4038600"/>
              <a:ext cx="17497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push(dest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entries)</a:t>
              </a:r>
              <a:endParaRPr lang="en-US" sz="1200" dirty="0"/>
            </a:p>
          </p:txBody>
        </p:sp>
        <p:grpSp>
          <p:nvGrpSpPr>
            <p:cNvPr id="27" name="Group 44"/>
            <p:cNvGrpSpPr/>
            <p:nvPr/>
          </p:nvGrpSpPr>
          <p:grpSpPr>
            <a:xfrm>
              <a:off x="5128721" y="3392622"/>
              <a:ext cx="467370" cy="433986"/>
              <a:chOff x="3733800" y="5105400"/>
              <a:chExt cx="1066800" cy="9906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733800" y="56388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72000" y="5105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72000" y="5867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191000" y="5334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72000" y="5486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/>
              <p:cNvCxnSpPr>
                <a:stCxn id="30" idx="7"/>
                <a:endCxn id="33" idx="3"/>
              </p:cNvCxnSpPr>
              <p:nvPr/>
            </p:nvCxnSpPr>
            <p:spPr>
              <a:xfrm rot="5400000" flipH="1" flipV="1">
                <a:off x="4005122" y="5452922"/>
                <a:ext cx="143156" cy="29555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3" idx="7"/>
                <a:endCxn id="31" idx="2"/>
              </p:cNvCxnSpPr>
              <p:nvPr/>
            </p:nvCxnSpPr>
            <p:spPr>
              <a:xfrm rot="5400000" flipH="1" flipV="1">
                <a:off x="4405172" y="5200650"/>
                <a:ext cx="1477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33" idx="5"/>
                <a:endCxn id="34" idx="2"/>
              </p:cNvCxnSpPr>
              <p:nvPr/>
            </p:nvCxnSpPr>
            <p:spPr>
              <a:xfrm rot="16200000" flipH="1">
                <a:off x="4443272" y="5471972"/>
                <a:ext cx="71578" cy="1858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30" idx="5"/>
                <a:endCxn id="32" idx="2"/>
              </p:cNvCxnSpPr>
              <p:nvPr/>
            </p:nvCxnSpPr>
            <p:spPr>
              <a:xfrm rot="16200000" flipH="1">
                <a:off x="4176572" y="5586272"/>
                <a:ext cx="147778" cy="6430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>
              <a:off x="5794027" y="3323037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794027" y="3369473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794027" y="3276600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45"/>
            <p:cNvSpPr txBox="1">
              <a:spLocks noChangeArrowheads="1"/>
            </p:cNvSpPr>
            <p:nvPr/>
          </p:nvSpPr>
          <p:spPr bwMode="auto">
            <a:xfrm>
              <a:off x="5938681" y="2895600"/>
              <a:ext cx="198894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 err="1" smtClean="0"/>
                <a:t>put(dest</a:t>
              </a:r>
              <a:r>
                <a:rPr lang="en-US" sz="1200" dirty="0" smtClean="0"/>
                <a:t>, </a:t>
              </a:r>
              <a:r>
                <a:rPr lang="en-US" sz="1200" dirty="0" err="1" smtClean="0"/>
                <a:t>src</a:t>
              </a:r>
              <a:r>
                <a:rPr lang="en-US" sz="1200" dirty="0" smtClean="0"/>
                <a:t>, stmt, barrier)</a:t>
              </a:r>
              <a:endParaRPr lang="en-US" sz="1200" dirty="0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794027" y="3419078"/>
              <a:ext cx="1752600" cy="1588"/>
            </a:xfrm>
            <a:prstGeom prst="line">
              <a:avLst/>
            </a:prstGeom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572356" y="4320873"/>
          <a:ext cx="1432198" cy="14097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16099"/>
                <a:gridCol w="716099"/>
              </a:tblGrid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nation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  <a:tr h="27701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2743810" y="423848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US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2743810" y="4688857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UK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43810" y="5130229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China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2743810" y="5566986"/>
          <a:ext cx="1436710" cy="281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18355"/>
                <a:gridCol w="718355"/>
              </a:tblGrid>
              <a:tr h="26271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rbel"/>
                          <a:cs typeface="Corbel"/>
                        </a:rPr>
                        <a:t>India</a:t>
                      </a:r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dirty="0">
                        <a:latin typeface="Corbel"/>
                        <a:cs typeface="Corbel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4852004" y="2997200"/>
            <a:ext cx="3390672" cy="1379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4025" lvl="0" indent="-454025" defTabSz="914400" eaLnBrk="0" fontAlgn="base" hangingPunct="0">
              <a:spcBef>
                <a:spcPts val="5000"/>
              </a:spcBef>
              <a:spcAft>
                <a:spcPct val="0"/>
              </a:spcAft>
              <a:buClr>
                <a:srgbClr val="A6A6A6"/>
              </a:buClr>
              <a:buSzPct val="90000"/>
              <a:buFont typeface="Wingdings" charset="2"/>
              <a:buChar char=""/>
            </a:pPr>
            <a:r>
              <a:rPr lang="en-US" sz="2400" dirty="0" smtClean="0">
                <a:solidFill>
                  <a:srgbClr val="262626"/>
                </a:solidFill>
                <a:latin typeface="Corbel"/>
                <a:cs typeface="Corbel"/>
              </a:rPr>
              <a:t>Message flow &amp; types</a:t>
            </a:r>
          </a:p>
          <a:p>
            <a:endParaRPr lang="en-US" dirty="0"/>
          </a:p>
        </p:txBody>
      </p:sp>
      <p:pic>
        <p:nvPicPr>
          <p:cNvPr id="61" name="Picture 60" descr="blade_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91" y="5948518"/>
            <a:ext cx="810409" cy="672639"/>
          </a:xfrm>
          <a:prstGeom prst="rect">
            <a:avLst/>
          </a:prstGeom>
        </p:spPr>
      </p:pic>
      <p:pic>
        <p:nvPicPr>
          <p:cNvPr id="64" name="Picture 63" descr="blade_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6152084"/>
            <a:ext cx="526285" cy="436816"/>
          </a:xfrm>
          <a:prstGeom prst="rect">
            <a:avLst/>
          </a:prstGeom>
        </p:spPr>
      </p:pic>
      <p:pic>
        <p:nvPicPr>
          <p:cNvPr id="65" name="Picture 64" descr="blade_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152084"/>
            <a:ext cx="526285" cy="436816"/>
          </a:xfrm>
          <a:prstGeom prst="rect">
            <a:avLst/>
          </a:prstGeom>
        </p:spPr>
      </p:pic>
      <p:pic>
        <p:nvPicPr>
          <p:cNvPr id="66" name="Picture 65" descr="blade_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6152084"/>
            <a:ext cx="526285" cy="436816"/>
          </a:xfrm>
          <a:prstGeom prst="rect">
            <a:avLst/>
          </a:prstGeom>
        </p:spPr>
      </p:pic>
      <p:pic>
        <p:nvPicPr>
          <p:cNvPr id="67" name="Picture 66" descr="blade_ser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6152084"/>
            <a:ext cx="526285" cy="436816"/>
          </a:xfrm>
          <a:prstGeom prst="rect">
            <a:avLst/>
          </a:prstGeom>
        </p:spPr>
      </p:pic>
      <p:cxnSp>
        <p:nvCxnSpPr>
          <p:cNvPr id="69" name="Elbow Connector 68"/>
          <p:cNvCxnSpPr>
            <a:endCxn id="65" idx="0"/>
          </p:cNvCxnSpPr>
          <p:nvPr/>
        </p:nvCxnSpPr>
        <p:spPr>
          <a:xfrm rot="5400000">
            <a:off x="1678889" y="5164532"/>
            <a:ext cx="1781606" cy="193498"/>
          </a:xfrm>
          <a:prstGeom prst="bentConnector3">
            <a:avLst>
              <a:gd name="adj1" fmla="val -25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reeform 75"/>
          <p:cNvSpPr/>
          <p:nvPr/>
        </p:nvSpPr>
        <p:spPr>
          <a:xfrm>
            <a:off x="2560893" y="4820120"/>
            <a:ext cx="551737" cy="1363792"/>
          </a:xfrm>
          <a:custGeom>
            <a:avLst/>
            <a:gdLst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20820 w 562147"/>
              <a:gd name="connsiteY2" fmla="*/ 1249275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62147"/>
              <a:gd name="connsiteY0" fmla="*/ 0 h 1363792"/>
              <a:gd name="connsiteX1" fmla="*/ 0 w 562147"/>
              <a:gd name="connsiteY1" fmla="*/ 0 h 1363792"/>
              <a:gd name="connsiteX2" fmla="*/ 6277 w 562147"/>
              <a:gd name="connsiteY2" fmla="*/ 1218591 h 1363792"/>
              <a:gd name="connsiteX3" fmla="*/ 562147 w 562147"/>
              <a:gd name="connsiteY3" fmla="*/ 1238864 h 1363792"/>
              <a:gd name="connsiteX4" fmla="*/ 551737 w 562147"/>
              <a:gd name="connsiteY4" fmla="*/ 1363792 h 1363792"/>
              <a:gd name="connsiteX0" fmla="*/ 93691 w 551737"/>
              <a:gd name="connsiteY0" fmla="*/ 0 h 1363792"/>
              <a:gd name="connsiteX1" fmla="*/ 0 w 551737"/>
              <a:gd name="connsiteY1" fmla="*/ 0 h 1363792"/>
              <a:gd name="connsiteX2" fmla="*/ 6277 w 551737"/>
              <a:gd name="connsiteY2" fmla="*/ 1218591 h 1363792"/>
              <a:gd name="connsiteX3" fmla="*/ 550607 w 551737"/>
              <a:gd name="connsiteY3" fmla="*/ 1213464 h 1363792"/>
              <a:gd name="connsiteX4" fmla="*/ 551737 w 551737"/>
              <a:gd name="connsiteY4" fmla="*/ 1363792 h 136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737" h="1363792">
                <a:moveTo>
                  <a:pt x="93691" y="0"/>
                </a:moveTo>
                <a:lnTo>
                  <a:pt x="0" y="0"/>
                </a:lnTo>
                <a:cubicBezTo>
                  <a:pt x="2092" y="406197"/>
                  <a:pt x="4185" y="812394"/>
                  <a:pt x="6277" y="1218591"/>
                </a:cubicBezTo>
                <a:lnTo>
                  <a:pt x="550607" y="1213464"/>
                </a:lnTo>
                <a:cubicBezTo>
                  <a:pt x="550984" y="1263573"/>
                  <a:pt x="551360" y="1313683"/>
                  <a:pt x="551737" y="136379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hape 77"/>
          <p:cNvCxnSpPr>
            <a:stCxn id="58" idx="3"/>
            <a:endCxn id="67" idx="0"/>
          </p:cNvCxnSpPr>
          <p:nvPr/>
        </p:nvCxnSpPr>
        <p:spPr>
          <a:xfrm>
            <a:off x="4267200" y="5265171"/>
            <a:ext cx="186943" cy="88691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66" idx="0"/>
          </p:cNvCxnSpPr>
          <p:nvPr/>
        </p:nvCxnSpPr>
        <p:spPr>
          <a:xfrm rot="16200000" flipH="1">
            <a:off x="3678581" y="6036921"/>
            <a:ext cx="227531" cy="27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1" idx="0"/>
          </p:cNvCxnSpPr>
          <p:nvPr/>
        </p:nvCxnSpPr>
        <p:spPr>
          <a:xfrm rot="16200000" flipV="1">
            <a:off x="1115977" y="5869498"/>
            <a:ext cx="128978" cy="29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</a:t>
            </a:r>
            <a:r>
              <a:rPr lang="en-US" smtClean="0"/>
              <a:t>Processing Protocol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8963" y="2133600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s</a:t>
            </a:r>
            <a:r>
              <a:rPr lang="en-US" sz="1200" b="1" smtClean="0">
                <a:latin typeface="Courier New"/>
                <a:cs typeface="Courier New"/>
              </a:rPr>
              <a:t>elect</a:t>
            </a:r>
            <a:r>
              <a:rPr lang="en-US" sz="1200" b="1" dirty="0" smtClean="0">
                <a:latin typeface="Courier New"/>
                <a:cs typeface="Courier New"/>
              </a:rPr>
              <a:t>	</a:t>
            </a:r>
            <a:r>
              <a:rPr lang="en-US" sz="1200" b="1" dirty="0" err="1" smtClean="0">
                <a:latin typeface="Courier New"/>
                <a:cs typeface="Courier New"/>
              </a:rPr>
              <a:t>s_nationkey</a:t>
            </a:r>
            <a:r>
              <a:rPr lang="en-US" sz="1200" b="1" dirty="0" smtClean="0">
                <a:latin typeface="Courier New"/>
                <a:cs typeface="Courier New"/>
              </a:rPr>
              <a:t>,</a:t>
            </a:r>
          </a:p>
          <a:p>
            <a:pPr>
              <a:tabLst>
                <a:tab pos="228600" algn="l"/>
              </a:tabLst>
            </a:pPr>
            <a:r>
              <a:rPr lang="en-US" sz="1200" b="1" dirty="0" smtClean="0">
                <a:latin typeface="Courier New"/>
                <a:cs typeface="Courier New"/>
              </a:rPr>
              <a:t>		</a:t>
            </a:r>
            <a:r>
              <a:rPr lang="en-US" sz="1200" b="1" dirty="0" err="1" smtClean="0">
                <a:latin typeface="Courier New"/>
                <a:cs typeface="Courier New"/>
              </a:rPr>
              <a:t>sum((p_retailprice</a:t>
            </a:r>
            <a:r>
              <a:rPr lang="en-US" sz="1200" b="1" dirty="0" smtClean="0">
                <a:latin typeface="Courier New"/>
                <a:cs typeface="Courier New"/>
              </a:rPr>
              <a:t> - </a:t>
            </a:r>
            <a:r>
              <a:rPr lang="en-US" sz="1200" b="1" dirty="0" err="1" smtClean="0">
                <a:latin typeface="Courier New"/>
                <a:cs typeface="Courier New"/>
              </a:rPr>
              <a:t>ps_supplycost</a:t>
            </a:r>
            <a:r>
              <a:rPr lang="en-US" sz="1200" b="1" dirty="0" smtClean="0">
                <a:latin typeface="Courier New"/>
                <a:cs typeface="Courier New"/>
              </a:rPr>
              <a:t>) *</a:t>
            </a:r>
          </a:p>
          <a:p>
            <a:pPr>
              <a:tabLst>
                <a:tab pos="228600" algn="l"/>
                <a:tab pos="625475" algn="l"/>
              </a:tabLst>
            </a:pPr>
            <a:r>
              <a:rPr lang="en-US" sz="1200" b="1" dirty="0" smtClean="0">
                <a:latin typeface="Courier New"/>
                <a:cs typeface="Courier New"/>
              </a:rPr>
              <a:t>			</a:t>
            </a:r>
            <a:r>
              <a:rPr lang="en-US" sz="1200" b="1" dirty="0" err="1" smtClean="0">
                <a:latin typeface="Courier New"/>
                <a:cs typeface="Courier New"/>
              </a:rPr>
              <a:t>ps_availqty</a:t>
            </a:r>
            <a:r>
              <a:rPr lang="en-US" sz="1200" b="1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200" b="1" dirty="0" smtClean="0">
                <a:latin typeface="Courier New"/>
                <a:cs typeface="Courier New"/>
              </a:rPr>
              <a:t>from		part </a:t>
            </a:r>
            <a:r>
              <a:rPr lang="en-US" sz="1200" b="1" dirty="0" err="1" smtClean="0">
                <a:latin typeface="Courier New"/>
                <a:cs typeface="Courier New"/>
              </a:rPr>
              <a:t>p</a:t>
            </a:r>
            <a:r>
              <a:rPr lang="en-US" sz="1200" b="1" dirty="0" smtClean="0">
                <a:latin typeface="Courier New"/>
                <a:cs typeface="Courier New"/>
              </a:rPr>
              <a:t>, </a:t>
            </a:r>
            <a:r>
              <a:rPr lang="en-US" sz="1200" b="1" dirty="0" err="1" smtClean="0">
                <a:latin typeface="Courier New"/>
                <a:cs typeface="Courier New"/>
              </a:rPr>
              <a:t>partsupp</a:t>
            </a:r>
            <a:r>
              <a:rPr lang="en-US" sz="1200" b="1" dirty="0" smtClean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ps</a:t>
            </a:r>
            <a:r>
              <a:rPr lang="en-US" sz="1200" b="1" dirty="0" smtClean="0">
                <a:latin typeface="Courier New"/>
                <a:cs typeface="Courier New"/>
              </a:rPr>
              <a:t>, supplier </a:t>
            </a:r>
            <a:r>
              <a:rPr lang="en-US" sz="1200" b="1" dirty="0" err="1" smtClean="0">
                <a:latin typeface="Courier New"/>
                <a:cs typeface="Courier New"/>
              </a:rPr>
              <a:t>s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where	</a:t>
            </a:r>
            <a:r>
              <a:rPr lang="en-US" sz="1200" b="1" dirty="0" err="1" smtClean="0">
                <a:latin typeface="Courier New"/>
                <a:cs typeface="Courier New"/>
              </a:rPr>
              <a:t>p_partkey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ps_partkey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and		</a:t>
            </a:r>
            <a:r>
              <a:rPr lang="en-US" sz="1200" b="1" dirty="0" err="1" smtClean="0">
                <a:latin typeface="Courier New"/>
                <a:cs typeface="Courier New"/>
              </a:rPr>
              <a:t>s_suppkey</a:t>
            </a:r>
            <a:r>
              <a:rPr lang="en-US" sz="1200" b="1" dirty="0" smtClean="0">
                <a:latin typeface="Courier New"/>
                <a:cs typeface="Courier New"/>
              </a:rPr>
              <a:t> = </a:t>
            </a:r>
            <a:r>
              <a:rPr lang="en-US" sz="1200" b="1" dirty="0" err="1" smtClean="0">
                <a:latin typeface="Courier New"/>
                <a:cs typeface="Courier New"/>
              </a:rPr>
              <a:t>ps_suppkey</a:t>
            </a:r>
            <a:endParaRPr lang="en-US" sz="1200" b="1" dirty="0" smtClean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group by	</a:t>
            </a:r>
            <a:r>
              <a:rPr lang="en-US" sz="1200" b="1" dirty="0" err="1" smtClean="0">
                <a:latin typeface="Courier New"/>
                <a:cs typeface="Courier New"/>
              </a:rPr>
              <a:t>s_nationkey</a:t>
            </a:r>
            <a:r>
              <a:rPr lang="en-US" sz="1200" b="1" dirty="0" smtClean="0">
                <a:latin typeface="Courier New"/>
                <a:cs typeface="Courier New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002" y="4343400"/>
            <a:ext cx="162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N1: m1[Europe]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4135" y="4617657"/>
            <a:ext cx="218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FETCH(N1,m2[21,*]=&gt;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FETCH(N4,m3[21,*]=&gt;</a:t>
            </a:r>
          </a:p>
          <a:p>
            <a:pPr>
              <a:tabLst>
                <a:tab pos="457200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{N1,N2,N3,N4})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PUT({N1,N2,N3,N4},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m1[x]+=</a:t>
            </a:r>
          </a:p>
          <a:p>
            <a:pPr marL="347663">
              <a:tabLst>
                <a:tab pos="5159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m2[21,x]*m3[21,x],</a:t>
            </a:r>
          </a:p>
          <a:p>
            <a:pPr marL="347663"/>
            <a:r>
              <a:rPr lang="en-US" sz="1000" b="1" dirty="0" smtClean="0">
                <a:latin typeface="Courier New"/>
                <a:cs typeface="Courier New"/>
              </a:rPr>
              <a:t>{N1,N4})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78998" y="4617658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PUSH(N1,N1,m2[21,Europe]=&gt;N1)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PUSH(N1,N2,m2[21,Americas]=&gt;N2)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PUSH(N1,N3,m2[21,Asia]=&gt;N3)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PUSH(N1,N4,m2[21,Africa]=&gt;N4)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  <a:p>
            <a:r>
              <a:rPr lang="en-US" sz="1000" b="1" dirty="0" smtClean="0">
                <a:latin typeface="Courier New"/>
                <a:cs typeface="Courier New"/>
              </a:rPr>
              <a:t>PUSH(N4,N1,m3[21,Europe]=&gt;N1)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PUSH(N4,N2,m3[21,Americas]=&gt;N2)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PUSH(N4,N3,m3[21,Asia]=&gt;N3)</a:t>
            </a:r>
            <a:br>
              <a:rPr lang="en-US" sz="1000" b="1" dirty="0" smtClean="0">
                <a:latin typeface="Courier New"/>
                <a:cs typeface="Courier New"/>
              </a:rPr>
            </a:br>
            <a:r>
              <a:rPr lang="en-US" sz="1000" b="1" dirty="0" smtClean="0">
                <a:latin typeface="Courier New"/>
                <a:cs typeface="Courier New"/>
              </a:rPr>
              <a:t>PUSH(N4,N4,m3[21,Africa]=&gt;N4)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819" y="4049253"/>
            <a:ext cx="186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Map partitions in a cluster: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955" y="4038600"/>
            <a:ext cx="33021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dirty="0" smtClean="0">
                <a:latin typeface="Corbel"/>
                <a:cs typeface="Corbel"/>
              </a:rPr>
              <a:t>Event:</a:t>
            </a:r>
            <a:r>
              <a:rPr lang="en-US" sz="1200" b="1" dirty="0" smtClean="0">
                <a:latin typeface="Corbel"/>
                <a:cs typeface="Corbel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+PART(21,$500, ‘timing belt’)</a:t>
            </a:r>
            <a:endParaRPr lang="en-US" sz="1200" dirty="0" smtClean="0">
              <a:latin typeface="Corbel"/>
              <a:cs typeface="Corbel"/>
            </a:endParaRPr>
          </a:p>
          <a:p>
            <a:r>
              <a:rPr lang="en-US" sz="1200" dirty="0" smtClean="0">
                <a:latin typeface="Corbel"/>
                <a:cs typeface="Corbel"/>
              </a:rPr>
              <a:t>Switch messages:</a:t>
            </a:r>
          </a:p>
          <a:p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608763" y="4377154"/>
            <a:ext cx="122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Node messages: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813433" y="288351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621946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5681155" y="5155088"/>
            <a:ext cx="1778748" cy="19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9819" y="3960812"/>
            <a:ext cx="845820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69866" y="22860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on insert</a:t>
            </a:r>
          </a:p>
          <a:p>
            <a:r>
              <a:rPr lang="en-US" sz="1000" b="1" dirty="0" err="1" smtClean="0">
                <a:latin typeface="Courier New"/>
                <a:cs typeface="Courier New"/>
              </a:rPr>
              <a:t>PART(pk,retailprice,desc</a:t>
            </a:r>
            <a:r>
              <a:rPr lang="en-US" sz="1000" b="1" dirty="0" smtClean="0">
                <a:latin typeface="Courier New"/>
                <a:cs typeface="Courier New"/>
              </a:rPr>
              <a:t>,…)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{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</a:t>
            </a:r>
            <a:r>
              <a:rPr lang="en-US" sz="1000" b="1" dirty="0" err="1" smtClean="0">
                <a:latin typeface="Courier New"/>
                <a:cs typeface="Courier New"/>
              </a:rPr>
              <a:t>foreach</a:t>
            </a:r>
            <a:r>
              <a:rPr lang="en-US" sz="1000" b="1" dirty="0" smtClean="0">
                <a:latin typeface="Courier New"/>
                <a:cs typeface="Courier New"/>
              </a:rPr>
              <a:t> </a:t>
            </a:r>
            <a:r>
              <a:rPr lang="en-US" sz="1000" b="1" dirty="0" err="1" smtClean="0">
                <a:latin typeface="Courier New"/>
                <a:cs typeface="Courier New"/>
              </a:rPr>
              <a:t>nk</a:t>
            </a:r>
            <a:r>
              <a:rPr lang="en-US" sz="1000" b="1" dirty="0" smtClean="0">
                <a:latin typeface="Courier New"/>
                <a:cs typeface="Courier New"/>
              </a:rPr>
              <a:t> in m1: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m1[nk] += </a:t>
            </a:r>
            <a:r>
              <a:rPr lang="en-US" sz="1000" b="1" dirty="0" err="1" smtClean="0">
                <a:latin typeface="Courier New"/>
                <a:cs typeface="Courier New"/>
              </a:rPr>
              <a:t>retailprice</a:t>
            </a:r>
            <a:r>
              <a:rPr lang="en-US" sz="1000" b="1" dirty="0" smtClean="0">
                <a:latin typeface="Courier New"/>
                <a:cs typeface="Courier New"/>
              </a:rPr>
              <a:t> *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		m2[pk,nk] – m3[pk,nk];</a:t>
            </a:r>
          </a:p>
          <a:p>
            <a:pPr>
              <a:tabLst>
                <a:tab pos="168275" algn="l"/>
                <a:tab pos="347663" algn="l"/>
                <a:tab pos="576263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…</a:t>
            </a:r>
          </a:p>
          <a:p>
            <a:r>
              <a:rPr lang="en-US" sz="1000" b="1" dirty="0" smtClean="0">
                <a:latin typeface="Courier New"/>
                <a:cs typeface="Courier New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9866" y="1995100"/>
            <a:ext cx="1739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Corbel"/>
                <a:cs typeface="Corbel"/>
              </a:rPr>
              <a:t>DBToaster</a:t>
            </a:r>
            <a:r>
              <a:rPr lang="en-US" sz="1200" dirty="0" smtClean="0">
                <a:latin typeface="Corbel"/>
                <a:cs typeface="Corbel"/>
              </a:rPr>
              <a:t> code snippet:</a:t>
            </a:r>
          </a:p>
        </p:txBody>
      </p:sp>
      <p:cxnSp>
        <p:nvCxnSpPr>
          <p:cNvPr id="25" name="Straight Connector 24"/>
          <p:cNvCxnSpPr>
            <a:stCxn id="19" idx="4"/>
            <a:endCxn id="22" idx="0"/>
          </p:cNvCxnSpPr>
          <p:nvPr/>
        </p:nvCxnSpPr>
        <p:spPr>
          <a:xfrm rot="5400000">
            <a:off x="1517050" y="5397847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6"/>
            <a:endCxn id="21" idx="2"/>
          </p:cNvCxnSpPr>
          <p:nvPr/>
        </p:nvCxnSpPr>
        <p:spPr>
          <a:xfrm>
            <a:off x="1928722" y="4986175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1" idx="4"/>
            <a:endCxn id="20" idx="0"/>
          </p:cNvCxnSpPr>
          <p:nvPr/>
        </p:nvCxnSpPr>
        <p:spPr>
          <a:xfrm rot="5400000">
            <a:off x="3061687" y="5397847"/>
            <a:ext cx="405525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6"/>
            <a:endCxn id="20" idx="2"/>
          </p:cNvCxnSpPr>
          <p:nvPr/>
        </p:nvCxnSpPr>
        <p:spPr>
          <a:xfrm>
            <a:off x="1928722" y="5809521"/>
            <a:ext cx="112681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5"/>
            <a:endCxn id="20" idx="1"/>
          </p:cNvCxnSpPr>
          <p:nvPr/>
        </p:nvCxnSpPr>
        <p:spPr>
          <a:xfrm rot="16200000" flipH="1">
            <a:off x="2228180" y="4773251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21" idx="3"/>
          </p:cNvCxnSpPr>
          <p:nvPr/>
        </p:nvCxnSpPr>
        <p:spPr>
          <a:xfrm rot="5400000" flipH="1" flipV="1">
            <a:off x="2228180" y="4773252"/>
            <a:ext cx="527901" cy="12491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510901" y="4777264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55538" y="5600610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055538" y="4777264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510901" y="5600610"/>
            <a:ext cx="417821" cy="41782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509074" y="480205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N1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22920" y="4802058"/>
            <a:ext cx="46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N2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9863" y="562507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rbel"/>
                <a:cs typeface="Corbel"/>
              </a:rPr>
              <a:t>N3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2920" y="562507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N4</a:t>
            </a:r>
            <a:endParaRPr lang="en-US"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67000" y="4343400"/>
            <a:ext cx="1696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N2: m1[Americas]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m3[bike parts,*]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2000" y="6145567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latin typeface="Courier New"/>
                <a:cs typeface="Courier New"/>
              </a:rPr>
              <a:t>N3</a:t>
            </a:r>
            <a:r>
              <a:rPr lang="en-US" sz="1000" b="1" dirty="0" smtClean="0">
                <a:latin typeface="Courier New"/>
                <a:cs typeface="Courier New"/>
              </a:rPr>
              <a:t>: m1[Asia]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m2[bike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14600" y="6171185"/>
            <a:ext cx="166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N4: m1[Africa]</a:t>
            </a:r>
          </a:p>
          <a:p>
            <a:pPr>
              <a:tabLst>
                <a:tab pos="287338" algn="l"/>
              </a:tabLst>
            </a:pPr>
            <a:r>
              <a:rPr lang="en-US" sz="1000" b="1" dirty="0" smtClean="0">
                <a:latin typeface="Courier New"/>
                <a:cs typeface="Courier New"/>
              </a:rPr>
              <a:t>	m3[car parts,*]</a:t>
            </a:r>
          </a:p>
          <a:p>
            <a:endParaRPr lang="en-US" sz="1000" b="1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Cumulus  Status and Results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4136938" cy="42638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TPC-H based queries:</a:t>
            </a:r>
          </a:p>
          <a:p>
            <a:pPr lvl="1"/>
            <a:r>
              <a:rPr lang="en-US" dirty="0" smtClean="0"/>
              <a:t>Key-foreign key joins</a:t>
            </a:r>
          </a:p>
          <a:p>
            <a:r>
              <a:rPr lang="en-US" dirty="0" smtClean="0"/>
              <a:t>Running on 40-node </a:t>
            </a:r>
            <a:r>
              <a:rPr lang="en-US" dirty="0" err="1" smtClean="0"/>
              <a:t>Weblab</a:t>
            </a:r>
            <a:r>
              <a:rPr lang="en-US" dirty="0" smtClean="0"/>
              <a:t> cluster, nodes: 2.2Ghz, 16GB Ram</a:t>
            </a:r>
          </a:p>
          <a:p>
            <a:r>
              <a:rPr lang="en-US" dirty="0" smtClean="0"/>
              <a:t>Performance </a:t>
            </a:r>
            <a:r>
              <a:rPr lang="en-US" dirty="0" smtClean="0"/>
              <a:t>(sustainable rate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725 updates/sec, 40 node</a:t>
            </a:r>
          </a:p>
          <a:p>
            <a:pPr lvl="1"/>
            <a:r>
              <a:rPr lang="en-US" dirty="0" smtClean="0"/>
              <a:t>Available memory scales linearly</a:t>
            </a:r>
          </a:p>
          <a:p>
            <a:r>
              <a:rPr lang="en-US" dirty="0" smtClean="0"/>
              <a:t>Ongoing:</a:t>
            </a:r>
          </a:p>
          <a:p>
            <a:pPr lvl="1"/>
            <a:r>
              <a:rPr lang="en-US" dirty="0" smtClean="0"/>
              <a:t>TPC-H non-key</a:t>
            </a:r>
          </a:p>
          <a:p>
            <a:pPr lvl="1"/>
            <a:r>
              <a:rPr lang="en-US" dirty="0" smtClean="0"/>
              <a:t>EC2 deployment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344213" y="2053131"/>
            <a:ext cx="5019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  <a:tabLst>
                <a:tab pos="517525" algn="l"/>
              </a:tabLst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	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sum((p_retailprice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-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ps_supplycost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 *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ps_availqty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 part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partsupp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AND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ps_suppkey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4747097" y="4114800"/>
            <a:ext cx="4015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select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sum(l_quantity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)</a:t>
            </a: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from customer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supplier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orders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,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lineitem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where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c_nationkey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s_nationkey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s_suppkey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l_suppkey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c_custkey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and  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o_orderkey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  =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l_orderkey</a:t>
            </a:r>
            <a:endParaRPr lang="en-US" sz="1400" dirty="0" smtClean="0">
              <a:solidFill>
                <a:srgbClr val="262626"/>
              </a:solidFill>
              <a:latin typeface="Corbel"/>
              <a:ea typeface="ＭＳ Ｐゴシック"/>
              <a:cs typeface="Corbel"/>
            </a:endParaRPr>
          </a:p>
          <a:p>
            <a:pPr marL="0" lvl="1" indent="3175" eaLnBrk="0" hangingPunct="0">
              <a:spcBef>
                <a:spcPts val="600"/>
              </a:spcBef>
              <a:buClr>
                <a:srgbClr val="404040"/>
              </a:buClr>
              <a:buSzPct val="90000"/>
            </a:pP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group by </a:t>
            </a:r>
            <a:r>
              <a:rPr lang="en-US" sz="1400" dirty="0" err="1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l_partkey</a:t>
            </a:r>
            <a:r>
              <a:rPr lang="en-US" sz="1400" dirty="0" smtClean="0">
                <a:solidFill>
                  <a:srgbClr val="262626"/>
                </a:solidFill>
                <a:latin typeface="Corbel"/>
                <a:ea typeface="ＭＳ Ｐゴシック"/>
                <a:cs typeface="Corbel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8461" y="1894126"/>
            <a:ext cx="8058767" cy="4506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Bulk</a:t>
            </a:r>
            <a:r>
              <a:rPr lang="en-US" dirty="0" smtClean="0"/>
              <a:t> processing with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HBase</a:t>
            </a:r>
            <a:r>
              <a:rPr lang="en-US" dirty="0" smtClean="0"/>
              <a:t> runtime: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M3: Product-Partition-</a:t>
            </a:r>
            <a:r>
              <a:rPr lang="en-US" dirty="0" smtClean="0"/>
              <a:t>Aggregate </a:t>
            </a:r>
            <a:r>
              <a:rPr lang="en-US" dirty="0" smtClean="0"/>
              <a:t>op</a:t>
            </a:r>
            <a:endParaRPr lang="en-US" dirty="0" smtClean="0"/>
          </a:p>
          <a:p>
            <a:pPr>
              <a:spcBef>
                <a:spcPts val="4400"/>
              </a:spcBef>
            </a:pPr>
            <a:r>
              <a:rPr lang="en-US" dirty="0" smtClean="0"/>
              <a:t>Working on:</a:t>
            </a:r>
          </a:p>
          <a:p>
            <a:pPr lvl="1"/>
            <a:r>
              <a:rPr lang="en-US" dirty="0" smtClean="0"/>
              <a:t>Cost </a:t>
            </a:r>
            <a:r>
              <a:rPr lang="en-US" dirty="0" smtClean="0"/>
              <a:t>model for input, and intermediate result partitioning for M3 sequences</a:t>
            </a:r>
          </a:p>
          <a:p>
            <a:pPr lvl="1"/>
            <a:r>
              <a:rPr lang="en-US" dirty="0" smtClean="0"/>
              <a:t>Whole program optimization of data placement &amp; partitioning</a:t>
            </a:r>
          </a:p>
        </p:txBody>
      </p:sp>
      <p:pic>
        <p:nvPicPr>
          <p:cNvPr id="5" name="Picture 4" descr="pp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9" y="2374206"/>
            <a:ext cx="5159136" cy="6748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47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287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62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5431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076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457515" y="2667000"/>
            <a:ext cx="228600" cy="838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6401039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7308091" y="3116982"/>
            <a:ext cx="1232842" cy="7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4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+R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52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+S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9605" y="2286000"/>
            <a:ext cx="4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+T</a:t>
            </a:r>
            <a:endParaRPr lang="en-US" b="1" dirty="0">
              <a:latin typeface="Courier New"/>
              <a:cs typeface="Courier New"/>
            </a:endParaRPr>
          </a:p>
        </p:txBody>
      </p:sp>
      <p:cxnSp>
        <p:nvCxnSpPr>
          <p:cNvPr id="17" name="Shape 16"/>
          <p:cNvCxnSpPr/>
          <p:nvPr/>
        </p:nvCxnSpPr>
        <p:spPr>
          <a:xfrm rot="16200000" flipH="1">
            <a:off x="5885765" y="28003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/>
          <p:nvPr/>
        </p:nvCxnSpPr>
        <p:spPr>
          <a:xfrm rot="16200000" flipH="1">
            <a:off x="68763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18"/>
          <p:cNvCxnSpPr/>
          <p:nvPr/>
        </p:nvCxnSpPr>
        <p:spPr>
          <a:xfrm rot="16200000" flipH="1">
            <a:off x="7790765" y="2838450"/>
            <a:ext cx="571500" cy="1524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95315" y="3962400"/>
            <a:ext cx="2667000" cy="304800"/>
          </a:xfrm>
          <a:prstGeom prst="roundRect">
            <a:avLst/>
          </a:prstGeom>
          <a:solidFill>
            <a:srgbClr val="99CC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99793" y="3925885"/>
            <a:ext cx="79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rbel"/>
                <a:cs typeface="Corbel"/>
              </a:rPr>
              <a:t>HBase</a:t>
            </a:r>
            <a:endParaRPr lang="en-US" dirty="0">
              <a:latin typeface="Corbel"/>
              <a:cs typeface="Corbel"/>
            </a:endParaRPr>
          </a:p>
        </p:txBody>
      </p:sp>
      <p:cxnSp>
        <p:nvCxnSpPr>
          <p:cNvPr id="22" name="Straight Connector 21"/>
          <p:cNvCxnSpPr>
            <a:stCxn id="7" idx="2"/>
          </p:cNvCxnSpPr>
          <p:nvPr/>
        </p:nvCxnSpPr>
        <p:spPr>
          <a:xfrm rot="5400000">
            <a:off x="6514260" y="373019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414956" y="3747010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340631" y="3743979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V="1">
            <a:off x="7042513" y="3747148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V="1">
            <a:off x="7968188" y="3744117"/>
            <a:ext cx="453755" cy="3757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1115" y="3886200"/>
            <a:ext cx="457200" cy="1588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ight Brace 27"/>
          <p:cNvSpPr/>
          <p:nvPr/>
        </p:nvSpPr>
        <p:spPr>
          <a:xfrm rot="5400000">
            <a:off x="4964706" y="2314633"/>
            <a:ext cx="110689" cy="1371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5400000">
            <a:off x="3707407" y="2733733"/>
            <a:ext cx="110688" cy="533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16388" y="2992272"/>
            <a:ext cx="119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map (product)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52115" y="2992272"/>
            <a:ext cx="877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partition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66515" y="3288606"/>
            <a:ext cx="646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reduce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3" name="Right Brace 32"/>
          <p:cNvSpPr/>
          <p:nvPr/>
        </p:nvSpPr>
        <p:spPr>
          <a:xfrm rot="5400000">
            <a:off x="4457014" y="2031308"/>
            <a:ext cx="152401" cy="2514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/>
          <p:cNvSpPr/>
          <p:nvPr/>
        </p:nvSpPr>
        <p:spPr>
          <a:xfrm rot="5400000">
            <a:off x="1065754" y="2678647"/>
            <a:ext cx="123385" cy="791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37515" y="3080485"/>
            <a:ext cx="56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Courier New"/>
                <a:cs typeface="Courier New"/>
              </a:rPr>
              <a:t>input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1515" y="2844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5614" y="28448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88216" y="285115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92315" y="285115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08966" y="28575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M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13065" y="2857500"/>
            <a:ext cx="32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/>
                <a:cs typeface="Corbel"/>
              </a:rPr>
              <a:t>R</a:t>
            </a:r>
            <a:endParaRPr lang="en-US" b="1" dirty="0">
              <a:solidFill>
                <a:schemeClr val="bg1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r>
              <a:rPr lang="en-US" dirty="0" smtClean="0"/>
              <a:t>: Next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006600"/>
            <a:ext cx="8574087" cy="4013200"/>
          </a:xfrm>
        </p:spPr>
        <p:txBody>
          <a:bodyPr/>
          <a:lstStyle/>
          <a:p>
            <a:pPr>
              <a:spcBef>
                <a:spcPts val="3200"/>
              </a:spcBef>
            </a:pPr>
            <a:r>
              <a:rPr lang="en-US" dirty="0" smtClean="0"/>
              <a:t>Query processing &amp; computational foundations</a:t>
            </a:r>
          </a:p>
          <a:p>
            <a:pPr lvl="1"/>
            <a:r>
              <a:rPr lang="en-US" dirty="0" err="1" smtClean="0"/>
              <a:t>Adaptivity</a:t>
            </a:r>
            <a:r>
              <a:rPr lang="en-US" dirty="0" smtClean="0"/>
              <a:t> spectrum: blending incremental and from-scratch QP</a:t>
            </a:r>
          </a:p>
          <a:p>
            <a:pPr lvl="1"/>
            <a:r>
              <a:rPr lang="en-US" dirty="0" smtClean="0"/>
              <a:t>Exploiting schema information (foreign-keys, constraints etc.)</a:t>
            </a:r>
          </a:p>
          <a:p>
            <a:pPr lvl="1"/>
            <a:r>
              <a:rPr lang="en-US" dirty="0" smtClean="0"/>
              <a:t>Incremental computation (recursion, windows, collections etc.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Compiling whole-DBMS, incorporating lightweight</a:t>
            </a:r>
          </a:p>
          <a:p>
            <a:pPr lvl="1"/>
            <a:r>
              <a:rPr lang="en-US" dirty="0" smtClean="0"/>
              <a:t>concurrency controller and scheduler</a:t>
            </a:r>
          </a:p>
          <a:p>
            <a:pPr lvl="1"/>
            <a:r>
              <a:rPr lang="en-US" dirty="0" smtClean="0"/>
              <a:t>optimizer and alerter</a:t>
            </a:r>
          </a:p>
          <a:p>
            <a:pPr lvl="1"/>
            <a:r>
              <a:rPr lang="en-US" dirty="0" smtClean="0"/>
              <a:t>storage layout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DBToaster</a:t>
            </a:r>
            <a:r>
              <a:rPr lang="en-US" dirty="0" smtClean="0"/>
              <a:t>: Conclusions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Extremely simple evaluation language: </a:t>
            </a:r>
            <a:r>
              <a:rPr lang="en-US" dirty="0" smtClean="0"/>
              <a:t>M3</a:t>
            </a:r>
          </a:p>
          <a:p>
            <a:pPr lvl="1"/>
            <a:r>
              <a:rPr lang="en-US" dirty="0" smtClean="0"/>
              <a:t>Query “plans” in terms of </a:t>
            </a:r>
            <a:r>
              <a:rPr lang="en-US" dirty="0" smtClean="0"/>
              <a:t>data structures</a:t>
            </a:r>
            <a:r>
              <a:rPr lang="en-US" dirty="0" smtClean="0"/>
              <a:t>, not operators</a:t>
            </a:r>
          </a:p>
          <a:p>
            <a:pPr lvl="1"/>
            <a:r>
              <a:rPr lang="en-US" dirty="0" smtClean="0"/>
              <a:t>Extremely easy to build runtimes: focus on architecture &amp; context</a:t>
            </a:r>
          </a:p>
          <a:p>
            <a:pPr lvl="2"/>
            <a:r>
              <a:rPr lang="en-US" dirty="0" smtClean="0"/>
              <a:t>Standalone stream engine, online MPP engine, bulk MPP engine</a:t>
            </a:r>
          </a:p>
          <a:p>
            <a:r>
              <a:rPr lang="en-US" dirty="0" smtClean="0"/>
              <a:t>Query compilation: </a:t>
            </a:r>
            <a:r>
              <a:rPr lang="en-US" dirty="0" err="1" smtClean="0"/>
              <a:t>DBToaster</a:t>
            </a:r>
            <a:endParaRPr lang="en-US" dirty="0" smtClean="0"/>
          </a:p>
          <a:p>
            <a:pPr lvl="1"/>
            <a:r>
              <a:rPr lang="en-US" dirty="0" smtClean="0"/>
              <a:t>Novel recursive compilation technique  </a:t>
            </a:r>
            <a:endParaRPr lang="en-US" dirty="0" smtClean="0"/>
          </a:p>
          <a:p>
            <a:pPr lvl="1"/>
            <a:r>
              <a:rPr lang="en-US" dirty="0" smtClean="0"/>
              <a:t>Revisits foundations for </a:t>
            </a:r>
            <a:r>
              <a:rPr lang="en-US" dirty="0" smtClean="0"/>
              <a:t>incremental processing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DBMS Apps in the</a:t>
            </a:r>
            <a:r>
              <a:rPr lang="en-US" dirty="0" smtClean="0"/>
              <a:t> Mid</a:t>
            </a:r>
            <a:r>
              <a:rPr lang="en-US" dirty="0" smtClean="0"/>
              <a:t>-2000</a:t>
            </a:r>
            <a:r>
              <a:rPr lang="en-US" sz="3000" dirty="0" smtClean="0"/>
              <a:t>s</a:t>
            </a:r>
            <a:endParaRPr lang="en-US" sz="30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5049837" cy="3886200"/>
          </a:xfrm>
        </p:spPr>
        <p:txBody>
          <a:bodyPr>
            <a:normAutofit/>
          </a:bodyPr>
          <a:lstStyle/>
          <a:p>
            <a:r>
              <a:rPr lang="en-US" dirty="0" smtClean="0"/>
              <a:t>Data stream processing:</a:t>
            </a:r>
          </a:p>
          <a:p>
            <a:pPr lvl="1"/>
            <a:r>
              <a:rPr lang="en-US" dirty="0" smtClean="0"/>
              <a:t>Continuously arriving data, continuously evaluated queries</a:t>
            </a:r>
          </a:p>
          <a:p>
            <a:pPr lvl="1"/>
            <a:r>
              <a:rPr lang="en-US" dirty="0" smtClean="0"/>
              <a:t>Applications:</a:t>
            </a:r>
          </a:p>
          <a:p>
            <a:pPr lvl="2"/>
            <a:r>
              <a:rPr lang="en-US" dirty="0" smtClean="0"/>
              <a:t>Computer network monitoring</a:t>
            </a:r>
          </a:p>
          <a:p>
            <a:pPr lvl="2"/>
            <a:r>
              <a:rPr lang="en-US" dirty="0" smtClean="0"/>
              <a:t>Environmental monitoring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Example query:</a:t>
            </a:r>
          </a:p>
          <a:p>
            <a:pPr lvl="2"/>
            <a:r>
              <a:rPr lang="en-US" dirty="0" smtClean="0"/>
              <a:t>which weather stations detected wind gusts above 40 mph and 20 mph in the last 2 hours?</a:t>
            </a:r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99369" y="3624978"/>
            <a:ext cx="3068657" cy="26769"/>
          </a:xfrm>
          <a:prstGeom prst="line">
            <a:avLst/>
          </a:prstGeom>
          <a:ln w="381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6554787" y="3760426"/>
            <a:ext cx="693737" cy="381000"/>
          </a:xfrm>
          <a:prstGeom prst="can">
            <a:avLst>
              <a:gd name="adj" fmla="val 19306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867400" y="2614250"/>
            <a:ext cx="2281237" cy="7461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14950" y="2779350"/>
            <a:ext cx="792163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Notched Right Arrow 11"/>
          <p:cNvSpPr/>
          <p:nvPr/>
        </p:nvSpPr>
        <p:spPr>
          <a:xfrm>
            <a:off x="8153400" y="2787288"/>
            <a:ext cx="509587" cy="40798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Curved Up Arrow 12"/>
          <p:cNvSpPr>
            <a:spLocks noChangeArrowheads="1"/>
          </p:cNvSpPr>
          <p:nvPr/>
        </p:nvSpPr>
        <p:spPr bwMode="auto">
          <a:xfrm>
            <a:off x="6605587" y="3436575"/>
            <a:ext cx="595312" cy="247650"/>
          </a:xfrm>
          <a:prstGeom prst="curvedUpArrow">
            <a:avLst>
              <a:gd name="adj1" fmla="val 25023"/>
              <a:gd name="adj2" fmla="val 66274"/>
              <a:gd name="adj3" fmla="val 25000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81600" y="2388825"/>
            <a:ext cx="755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Calibri" charset="0"/>
              </a:rPr>
              <a:t>Data stream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943600" y="2576150"/>
            <a:ext cx="20812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charset="0"/>
              </a:rPr>
              <a:t>Continuous queries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7637" y="3803287"/>
            <a:ext cx="814387" cy="3063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>
                <a:solidFill>
                  <a:srgbClr val="7F7F7F"/>
                </a:solidFill>
                <a:latin typeface="Calibri" charset="0"/>
              </a:rPr>
              <a:t>Storage</a:t>
            </a:r>
            <a:endParaRPr lang="en-US" sz="1400" dirty="0">
              <a:solidFill>
                <a:srgbClr val="7F7F7F"/>
              </a:solidFill>
              <a:latin typeface="Calibri" charset="0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5895974" y="2017350"/>
            <a:ext cx="213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charset="0"/>
              </a:rPr>
              <a:t>Data stream management system (DSMS)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03180" y="3962400"/>
            <a:ext cx="165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rbel"/>
                <a:cs typeface="Corbel"/>
              </a:rPr>
              <a:t>Straight-through processing architecture</a:t>
            </a:r>
            <a:endParaRPr lang="en-US" sz="1200" dirty="0">
              <a:latin typeface="Corbel"/>
              <a:cs typeface="Corbel"/>
            </a:endParaRPr>
          </a:p>
        </p:txBody>
      </p:sp>
      <p:grpSp>
        <p:nvGrpSpPr>
          <p:cNvPr id="28" name="Group 35"/>
          <p:cNvGrpSpPr>
            <a:grpSpLocks/>
          </p:cNvGrpSpPr>
          <p:nvPr/>
        </p:nvGrpSpPr>
        <p:grpSpPr bwMode="auto">
          <a:xfrm>
            <a:off x="6300787" y="2880950"/>
            <a:ext cx="1587500" cy="379412"/>
            <a:chOff x="1447800" y="6173680"/>
            <a:chExt cx="1630533" cy="389877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1649767" y="6173680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0" name="Rounded Rectangle 29"/>
            <p:cNvSpPr>
              <a:spLocks noChangeArrowheads="1"/>
            </p:cNvSpPr>
            <p:nvPr/>
          </p:nvSpPr>
          <p:spPr bwMode="auto">
            <a:xfrm>
              <a:off x="1651986" y="641115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2058880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2" name="Rounded Rectangle 31"/>
            <p:cNvSpPr>
              <a:spLocks noChangeArrowheads="1"/>
            </p:cNvSpPr>
            <p:nvPr/>
          </p:nvSpPr>
          <p:spPr bwMode="auto">
            <a:xfrm>
              <a:off x="2400554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3" name="Straight Connector 32"/>
            <p:cNvCxnSpPr>
              <a:endCxn id="29" idx="1"/>
            </p:cNvCxnSpPr>
            <p:nvPr/>
          </p:nvCxnSpPr>
          <p:spPr>
            <a:xfrm>
              <a:off x="1447800" y="624871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447800" y="6477099"/>
              <a:ext cx="202186" cy="163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0" idx="3"/>
              <a:endCxn id="31" idx="1"/>
            </p:cNvCxnSpPr>
            <p:nvPr/>
          </p:nvCxnSpPr>
          <p:spPr>
            <a:xfrm flipV="1">
              <a:off x="1879891" y="6377590"/>
              <a:ext cx="179359" cy="10929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3"/>
              <a:endCxn id="31" idx="1"/>
            </p:cNvCxnSpPr>
            <p:nvPr/>
          </p:nvCxnSpPr>
          <p:spPr>
            <a:xfrm>
              <a:off x="1878261" y="6250350"/>
              <a:ext cx="180989" cy="12724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2733428" y="6300927"/>
              <a:ext cx="228600" cy="1524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latin typeface="Calibri" charset="0"/>
              </a:endParaRPr>
            </a:p>
          </p:txBody>
        </p:sp>
        <p:cxnSp>
          <p:nvCxnSpPr>
            <p:cNvPr id="38" name="Straight Connector 37"/>
            <p:cNvCxnSpPr>
              <a:stCxn id="31" idx="3"/>
              <a:endCxn id="32" idx="1"/>
            </p:cNvCxnSpPr>
            <p:nvPr/>
          </p:nvCxnSpPr>
          <p:spPr>
            <a:xfrm>
              <a:off x="2287524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2" idx="3"/>
              <a:endCxn id="37" idx="1"/>
            </p:cNvCxnSpPr>
            <p:nvPr/>
          </p:nvCxnSpPr>
          <p:spPr>
            <a:xfrm>
              <a:off x="2629936" y="6377590"/>
              <a:ext cx="102724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965826" y="6377590"/>
              <a:ext cx="112507" cy="1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614504" y="3328958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Memory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8392" y="36367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Disk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900987" y="2347550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smtClean="0">
                <a:latin typeface="Calibri" charset="0"/>
              </a:rPr>
              <a:t>Windowed </a:t>
            </a:r>
            <a:r>
              <a:rPr lang="en-US" sz="1200" dirty="0" smtClean="0">
                <a:latin typeface="Calibri" charset="0"/>
              </a:rPr>
              <a:t>results</a:t>
            </a:r>
            <a:endParaRPr lang="en-US" sz="1200" dirty="0">
              <a:latin typeface="Calibri" charset="0"/>
            </a:endParaRPr>
          </a:p>
        </p:txBody>
      </p:sp>
      <p:grpSp>
        <p:nvGrpSpPr>
          <p:cNvPr id="45" name="Group 131"/>
          <p:cNvGrpSpPr/>
          <p:nvPr/>
        </p:nvGrpSpPr>
        <p:grpSpPr>
          <a:xfrm>
            <a:off x="5410200" y="4572000"/>
            <a:ext cx="3156334" cy="1911232"/>
            <a:chOff x="338979" y="1828800"/>
            <a:chExt cx="4609540" cy="2791181"/>
          </a:xfrm>
        </p:grpSpPr>
        <p:pic>
          <p:nvPicPr>
            <p:cNvPr id="46" name="Picture 45" descr="apps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979" y="1828800"/>
              <a:ext cx="4609540" cy="2791181"/>
            </a:xfrm>
            <a:prstGeom prst="rect">
              <a:avLst/>
            </a:prstGeom>
          </p:spPr>
        </p:pic>
        <p:pic>
          <p:nvPicPr>
            <p:cNvPr id="47" name="Picture 46" descr="weather-sensor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799" y="3790804"/>
              <a:ext cx="624156" cy="401243"/>
            </a:xfrm>
            <a:prstGeom prst="rect">
              <a:avLst/>
            </a:prstGeom>
          </p:spPr>
        </p:pic>
        <p:pic>
          <p:nvPicPr>
            <p:cNvPr id="48" name="Picture 47" descr="wind_sens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979" y="2209800"/>
              <a:ext cx="393458" cy="438363"/>
            </a:xfrm>
            <a:prstGeom prst="rect">
              <a:avLst/>
            </a:prstGeom>
          </p:spPr>
        </p:pic>
        <p:grpSp>
          <p:nvGrpSpPr>
            <p:cNvPr id="49" name="Group 35"/>
            <p:cNvGrpSpPr/>
            <p:nvPr/>
          </p:nvGrpSpPr>
          <p:grpSpPr>
            <a:xfrm>
              <a:off x="643778" y="2590800"/>
              <a:ext cx="148915" cy="473978"/>
              <a:chOff x="2546379" y="5547070"/>
              <a:chExt cx="156011" cy="496564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3166256" y="3354544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39"/>
            <p:cNvGrpSpPr/>
            <p:nvPr/>
          </p:nvGrpSpPr>
          <p:grpSpPr>
            <a:xfrm>
              <a:off x="796178" y="2971800"/>
              <a:ext cx="148915" cy="473978"/>
              <a:chOff x="2546379" y="5547070"/>
              <a:chExt cx="156011" cy="49656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42"/>
            <p:cNvGrpSpPr/>
            <p:nvPr/>
          </p:nvGrpSpPr>
          <p:grpSpPr>
            <a:xfrm>
              <a:off x="3234578" y="2286000"/>
              <a:ext cx="148915" cy="473978"/>
              <a:chOff x="2546379" y="5547070"/>
              <a:chExt cx="156011" cy="496564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546379" y="5887623"/>
                <a:ext cx="156011" cy="15601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8575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2605555" y="5547070"/>
                <a:ext cx="45719" cy="36208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4178" y="3048000"/>
              <a:ext cx="403113" cy="510146"/>
            </a:xfrm>
            <a:prstGeom prst="rect">
              <a:avLst/>
            </a:prstGeom>
          </p:spPr>
        </p:pic>
        <p:pic>
          <p:nvPicPr>
            <p:cNvPr id="54" name="Picture 53" descr="TowerMountatthePoint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78" y="2057400"/>
              <a:ext cx="403113" cy="510146"/>
            </a:xfrm>
            <a:prstGeom prst="rect">
              <a:avLst/>
            </a:prstGeom>
          </p:spPr>
        </p:pic>
        <p:pic>
          <p:nvPicPr>
            <p:cNvPr id="55" name="Picture 54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3378" y="2971800"/>
              <a:ext cx="295957" cy="645725"/>
            </a:xfrm>
            <a:prstGeom prst="rect">
              <a:avLst/>
            </a:prstGeom>
          </p:spPr>
        </p:pic>
        <p:pic>
          <p:nvPicPr>
            <p:cNvPr id="56" name="Picture 55" descr="barometer02.jp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03167" y="3349892"/>
              <a:ext cx="295957" cy="645725"/>
            </a:xfrm>
            <a:prstGeom prst="rect">
              <a:avLst/>
            </a:prstGeom>
          </p:spPr>
        </p:pic>
        <p:sp>
          <p:nvSpPr>
            <p:cNvPr id="57" name="Rounded Rectangle 56"/>
            <p:cNvSpPr/>
            <p:nvPr/>
          </p:nvSpPr>
          <p:spPr>
            <a:xfrm>
              <a:off x="1209487" y="2961910"/>
              <a:ext cx="356151" cy="652943"/>
            </a:xfrm>
            <a:prstGeom prst="roundRect">
              <a:avLst/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441167" y="3019498"/>
              <a:ext cx="519689" cy="366448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817342" y="2159777"/>
              <a:ext cx="468862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788072" y="2997395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01779" y="2013193"/>
              <a:ext cx="493292" cy="594089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422065" y="2370344"/>
              <a:ext cx="373111" cy="6662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58" idx="1"/>
            </p:cNvCxnSpPr>
            <p:nvPr/>
          </p:nvCxnSpPr>
          <p:spPr>
            <a:xfrm flipV="1">
              <a:off x="1593079" y="3202722"/>
              <a:ext cx="848088" cy="1425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58" idx="0"/>
            </p:cNvCxnSpPr>
            <p:nvPr/>
          </p:nvCxnSpPr>
          <p:spPr>
            <a:xfrm rot="16200000" flipH="1">
              <a:off x="2312823" y="2631309"/>
              <a:ext cx="397870" cy="378507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96178" y="2819400"/>
              <a:ext cx="404204" cy="16434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982315" y="3318688"/>
              <a:ext cx="219869" cy="7936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2908301" y="2775189"/>
              <a:ext cx="293705" cy="19661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0" idx="1"/>
              <a:endCxn id="58" idx="3"/>
            </p:cNvCxnSpPr>
            <p:nvPr/>
          </p:nvCxnSpPr>
          <p:spPr>
            <a:xfrm rot="10800000">
              <a:off x="2960856" y="3202722"/>
              <a:ext cx="827216" cy="91718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58" idx="2"/>
            </p:cNvCxnSpPr>
            <p:nvPr/>
          </p:nvCxnSpPr>
          <p:spPr>
            <a:xfrm rot="10800000">
              <a:off x="2701012" y="3385947"/>
              <a:ext cx="459132" cy="450243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1861549" y="3730311"/>
              <a:ext cx="725375" cy="519690"/>
            </a:xfrm>
            <a:prstGeom prst="roundRect">
              <a:avLst>
                <a:gd name="adj" fmla="val 10853"/>
              </a:avLst>
            </a:prstGeom>
            <a:noFill/>
            <a:ln w="19050">
              <a:solidFill>
                <a:schemeClr val="bg1">
                  <a:lumMod val="9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2301564" y="3717875"/>
              <a:ext cx="160459" cy="13600"/>
            </a:xfrm>
            <a:prstGeom prst="line">
              <a:avLst/>
            </a:prstGeom>
            <a:ln w="28575">
              <a:solidFill>
                <a:schemeClr val="tx2">
                  <a:lumMod val="40000"/>
                  <a:lumOff val="6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helical_gears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984" y="3047418"/>
              <a:ext cx="445597" cy="307674"/>
            </a:xfrm>
            <a:prstGeom prst="rect">
              <a:avLst/>
            </a:prstGeom>
          </p:spPr>
        </p:pic>
        <p:sp>
          <p:nvSpPr>
            <p:cNvPr id="73" name="Oval 72"/>
            <p:cNvSpPr/>
            <p:nvPr/>
          </p:nvSpPr>
          <p:spPr>
            <a:xfrm>
              <a:off x="2415267" y="27050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67667" y="285742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3063148" y="2817343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554315" y="2368449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692992" y="329151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974679" y="3243846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234698" y="32005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789405" y="347353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984420" y="3664210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44438" y="3209177"/>
              <a:ext cx="71251" cy="7125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Summary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DBToaster</a:t>
            </a:r>
            <a:endParaRPr lang="en-US" dirty="0" smtClean="0"/>
          </a:p>
          <a:p>
            <a:r>
              <a:rPr lang="en-US" dirty="0" smtClean="0"/>
              <a:t>Dissertation work: Pulse</a:t>
            </a:r>
          </a:p>
          <a:p>
            <a:r>
              <a:rPr lang="en-US" dirty="0" smtClean="0"/>
              <a:t>Distributed data management:</a:t>
            </a:r>
          </a:p>
          <a:p>
            <a:pPr lvl="1"/>
            <a:r>
              <a:rPr lang="en-US" dirty="0" smtClean="0"/>
              <a:t>Borealis: distributed stream processing engine</a:t>
            </a:r>
          </a:p>
          <a:p>
            <a:pPr lvl="1"/>
            <a:r>
              <a:rPr lang="en-US" dirty="0" smtClean="0"/>
              <a:t>SAND: query processing over global-scale networks</a:t>
            </a:r>
          </a:p>
          <a:p>
            <a:pPr lvl="1"/>
            <a:r>
              <a:rPr lang="en-US" dirty="0" err="1" smtClean="0"/>
              <a:t>SenseWeb</a:t>
            </a:r>
            <a:r>
              <a:rPr lang="en-US" dirty="0" smtClean="0"/>
              <a:t>: network-efficient indexing in sensor web portals</a:t>
            </a:r>
          </a:p>
          <a:p>
            <a:pPr lvl="1"/>
            <a:r>
              <a:rPr lang="en-US" dirty="0" smtClean="0"/>
              <a:t>XPORT: extensible overlays for data collection and dissemination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Pulse: Declarative QP for Polynomial Models</a:t>
            </a:r>
            <a:endParaRPr lang="en-US" sz="36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1828800"/>
            <a:ext cx="8574087" cy="4876800"/>
          </a:xfrm>
        </p:spPr>
        <p:txBody>
          <a:bodyPr/>
          <a:lstStyle/>
          <a:p>
            <a:r>
              <a:rPr lang="en-US" dirty="0" smtClean="0"/>
              <a:t>Query processing over piecewise polynomials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spcBef>
                <a:spcPts val="5000"/>
              </a:spcBef>
            </a:pPr>
            <a:r>
              <a:rPr lang="en-US" dirty="0" smtClean="0"/>
              <a:t>Error handling, and the semantics of </a:t>
            </a:r>
            <a:r>
              <a:rPr lang="en-US" dirty="0" err="1" smtClean="0"/>
              <a:t>tuple</a:t>
            </a:r>
            <a:r>
              <a:rPr lang="en-US" dirty="0" smtClean="0"/>
              <a:t>/model discrepancies</a:t>
            </a:r>
            <a:endParaRPr lang="en-US" dirty="0"/>
          </a:p>
        </p:txBody>
      </p:sp>
      <p:grpSp>
        <p:nvGrpSpPr>
          <p:cNvPr id="4" name="Group 68"/>
          <p:cNvGrpSpPr/>
          <p:nvPr/>
        </p:nvGrpSpPr>
        <p:grpSpPr>
          <a:xfrm>
            <a:off x="479938" y="2598755"/>
            <a:ext cx="7190093" cy="3031110"/>
            <a:chOff x="-1006108" y="1380790"/>
            <a:chExt cx="9733086" cy="4103152"/>
          </a:xfrm>
        </p:grpSpPr>
        <p:grpSp>
          <p:nvGrpSpPr>
            <p:cNvPr id="11" name="Group 96"/>
            <p:cNvGrpSpPr/>
            <p:nvPr/>
          </p:nvGrpSpPr>
          <p:grpSpPr>
            <a:xfrm>
              <a:off x="5346470" y="3446345"/>
              <a:ext cx="1655514" cy="1899946"/>
              <a:chOff x="1612670" y="4333706"/>
              <a:chExt cx="1655514" cy="189994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5400000">
                <a:off x="1005217" y="5503666"/>
                <a:ext cx="1406086" cy="145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rot="16200000" flipH="1">
                <a:off x="1948537" y="5468484"/>
                <a:ext cx="1527599" cy="273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3438" y="5878906"/>
                <a:ext cx="705618" cy="387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1017284" y="5605563"/>
                <a:ext cx="1207743" cy="1697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1680962" y="5270897"/>
                <a:ext cx="1888594" cy="1421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308844" y="5316769"/>
                <a:ext cx="1817646" cy="682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7"/>
            <p:cNvGrpSpPr/>
            <p:nvPr/>
          </p:nvGrpSpPr>
          <p:grpSpPr>
            <a:xfrm>
              <a:off x="4831114" y="3372504"/>
              <a:ext cx="2558226" cy="1231231"/>
              <a:chOff x="1097314" y="4259865"/>
              <a:chExt cx="2558226" cy="1231231"/>
            </a:xfrm>
          </p:grpSpPr>
          <p:sp>
            <p:nvSpPr>
              <p:cNvPr id="12" name="Multiply 11"/>
              <p:cNvSpPr/>
              <p:nvPr/>
            </p:nvSpPr>
            <p:spPr>
              <a:xfrm>
                <a:off x="1097314" y="53266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1272017" y="5166831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1513627" y="495867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1777539" y="475423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2152963" y="447545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/>
              <p:cNvSpPr/>
              <p:nvPr/>
            </p:nvSpPr>
            <p:spPr>
              <a:xfrm>
                <a:off x="2587861" y="4259865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2959568" y="4267299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3491109" y="4512626"/>
                <a:ext cx="164431" cy="164431"/>
              </a:xfrm>
              <a:prstGeom prst="mathMultiply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47"/>
            <p:cNvGrpSpPr/>
            <p:nvPr/>
          </p:nvGrpSpPr>
          <p:grpSpPr>
            <a:xfrm>
              <a:off x="4837471" y="3364158"/>
              <a:ext cx="2097506" cy="1158681"/>
              <a:chOff x="1026694" y="1977550"/>
              <a:chExt cx="2097506" cy="1158681"/>
            </a:xfrm>
            <a:solidFill>
              <a:srgbClr val="50809A"/>
            </a:solidFill>
          </p:grpSpPr>
          <p:sp>
            <p:nvSpPr>
              <p:cNvPr id="21" name="Multiply 20"/>
              <p:cNvSpPr/>
              <p:nvPr/>
            </p:nvSpPr>
            <p:spPr>
              <a:xfrm>
                <a:off x="1026694" y="206542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1227266" y="224884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1440793" y="239622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1786053" y="247928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209800" y="1977550"/>
                <a:ext cx="164432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24824" y="2461538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784230" y="2707193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959769" y="29718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Freeform 30"/>
            <p:cNvSpPr/>
            <p:nvPr/>
          </p:nvSpPr>
          <p:spPr>
            <a:xfrm flipV="1">
              <a:off x="4810433" y="3443748"/>
              <a:ext cx="2192594" cy="1219201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1 h 1219201"/>
                <a:gd name="connsiteX1" fmla="*/ 648929 w 2192594"/>
                <a:gd name="connsiteY1" fmla="*/ 717756 h 1219201"/>
                <a:gd name="connsiteX2" fmla="*/ 1651819 w 2192594"/>
                <a:gd name="connsiteY2" fmla="*/ 816079 h 1219201"/>
                <a:gd name="connsiteX3" fmla="*/ 2192594 w 2192594"/>
                <a:gd name="connsiteY3" fmla="*/ 1 h 121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1">
                  <a:moveTo>
                    <a:pt x="0" y="1219201"/>
                  </a:moveTo>
                  <a:cubicBezTo>
                    <a:pt x="216310" y="1052053"/>
                    <a:pt x="463224" y="847745"/>
                    <a:pt x="648929" y="717756"/>
                  </a:cubicBezTo>
                  <a:cubicBezTo>
                    <a:pt x="999594" y="751890"/>
                    <a:pt x="1339275" y="792516"/>
                    <a:pt x="1651819" y="816079"/>
                  </a:cubicBezTo>
                  <a:cubicBezTo>
                    <a:pt x="1833735" y="534005"/>
                    <a:pt x="2032633" y="220768"/>
                    <a:pt x="2192594" y="1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400000" flipH="1" flipV="1">
              <a:off x="147532" y="4511163"/>
              <a:ext cx="1877957" cy="261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922970" y="5326088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 flipV="1">
              <a:off x="1163860" y="3779965"/>
              <a:ext cx="2782529" cy="1366684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32802" y="4638700"/>
              <a:ext cx="2971800" cy="1588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V="1">
              <a:off x="3549529" y="4365606"/>
              <a:ext cx="2229457" cy="7216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4495800" y="5334000"/>
              <a:ext cx="2925097" cy="158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37"/>
            <p:cNvSpPr/>
            <p:nvPr/>
          </p:nvSpPr>
          <p:spPr>
            <a:xfrm flipV="1">
              <a:off x="4744064" y="3456039"/>
              <a:ext cx="2762865" cy="1238863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006108" y="1380790"/>
              <a:ext cx="1015278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50809A"/>
                  </a:solidFill>
                  <a:latin typeface="Corbel"/>
                  <a:cs typeface="Corbel"/>
                </a:rPr>
                <a:t>Stock A</a:t>
              </a:r>
              <a:endParaRPr lang="en-US" sz="1400" dirty="0">
                <a:solidFill>
                  <a:srgbClr val="50809A"/>
                </a:solidFill>
                <a:latin typeface="Corbel"/>
                <a:cs typeface="Corbe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08950" y="4189585"/>
              <a:ext cx="300082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0809A"/>
                  </a:solidFill>
                </a:rPr>
                <a:t>c</a:t>
              </a:r>
              <a:endParaRPr lang="en-US" dirty="0">
                <a:solidFill>
                  <a:srgbClr val="50809A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V="1">
              <a:off x="5618357" y="3452321"/>
              <a:ext cx="1888624" cy="47347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133600"/>
                <a:gd name="connsiteY0" fmla="*/ 0 h 658759"/>
                <a:gd name="connsiteX1" fmla="*/ 1002890 w 2133600"/>
                <a:gd name="connsiteY1" fmla="*/ 658759 h 658759"/>
                <a:gd name="connsiteX2" fmla="*/ 1619865 w 2133600"/>
                <a:gd name="connsiteY2" fmla="*/ 582561 h 658759"/>
                <a:gd name="connsiteX3" fmla="*/ 2133600 w 2133600"/>
                <a:gd name="connsiteY3" fmla="*/ 277761 h 658759"/>
                <a:gd name="connsiteX0" fmla="*/ 0 w 1803868"/>
                <a:gd name="connsiteY0" fmla="*/ 0 h 441747"/>
                <a:gd name="connsiteX1" fmla="*/ 673158 w 1803868"/>
                <a:gd name="connsiteY1" fmla="*/ 441747 h 441747"/>
                <a:gd name="connsiteX2" fmla="*/ 1290133 w 1803868"/>
                <a:gd name="connsiteY2" fmla="*/ 365549 h 441747"/>
                <a:gd name="connsiteX3" fmla="*/ 1803868 w 1803868"/>
                <a:gd name="connsiteY3" fmla="*/ 60749 h 441747"/>
                <a:gd name="connsiteX0" fmla="*/ 0 w 1829151"/>
                <a:gd name="connsiteY0" fmla="*/ 0 h 458603"/>
                <a:gd name="connsiteX1" fmla="*/ 698441 w 1829151"/>
                <a:gd name="connsiteY1" fmla="*/ 458603 h 458603"/>
                <a:gd name="connsiteX2" fmla="*/ 1315416 w 1829151"/>
                <a:gd name="connsiteY2" fmla="*/ 382405 h 458603"/>
                <a:gd name="connsiteX3" fmla="*/ 1829151 w 1829151"/>
                <a:gd name="connsiteY3" fmla="*/ 77605 h 458603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2337"/>
                <a:gd name="connsiteX1" fmla="*/ 698441 w 1829151"/>
                <a:gd name="connsiteY1" fmla="*/ 458603 h 522337"/>
                <a:gd name="connsiteX2" fmla="*/ 1315416 w 1829151"/>
                <a:gd name="connsiteY2" fmla="*/ 382405 h 522337"/>
                <a:gd name="connsiteX3" fmla="*/ 1829151 w 1829151"/>
                <a:gd name="connsiteY3" fmla="*/ 77605 h 522337"/>
                <a:gd name="connsiteX0" fmla="*/ 0 w 1829151"/>
                <a:gd name="connsiteY0" fmla="*/ 0 h 523576"/>
                <a:gd name="connsiteX1" fmla="*/ 698441 w 1829151"/>
                <a:gd name="connsiteY1" fmla="*/ 458603 h 523576"/>
                <a:gd name="connsiteX2" fmla="*/ 1348870 w 1829151"/>
                <a:gd name="connsiteY2" fmla="*/ 389839 h 523576"/>
                <a:gd name="connsiteX3" fmla="*/ 1829151 w 1829151"/>
                <a:gd name="connsiteY3" fmla="*/ 77605 h 523576"/>
                <a:gd name="connsiteX0" fmla="*/ 0 w 1888624"/>
                <a:gd name="connsiteY0" fmla="*/ 0 h 523576"/>
                <a:gd name="connsiteX1" fmla="*/ 698441 w 1888624"/>
                <a:gd name="connsiteY1" fmla="*/ 458603 h 523576"/>
                <a:gd name="connsiteX2" fmla="*/ 1348870 w 1888624"/>
                <a:gd name="connsiteY2" fmla="*/ 389839 h 523576"/>
                <a:gd name="connsiteX3" fmla="*/ 1888624 w 1888624"/>
                <a:gd name="connsiteY3" fmla="*/ 88756 h 523576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26054"/>
                <a:gd name="connsiteX1" fmla="*/ 698441 w 1888624"/>
                <a:gd name="connsiteY1" fmla="*/ 458603 h 526054"/>
                <a:gd name="connsiteX2" fmla="*/ 1341435 w 1888624"/>
                <a:gd name="connsiteY2" fmla="*/ 404707 h 526054"/>
                <a:gd name="connsiteX3" fmla="*/ 1888624 w 1888624"/>
                <a:gd name="connsiteY3" fmla="*/ 88756 h 526054"/>
                <a:gd name="connsiteX0" fmla="*/ 0 w 1888624"/>
                <a:gd name="connsiteY0" fmla="*/ 0 h 540923"/>
                <a:gd name="connsiteX1" fmla="*/ 743046 w 1888624"/>
                <a:gd name="connsiteY1" fmla="*/ 473472 h 540923"/>
                <a:gd name="connsiteX2" fmla="*/ 1341435 w 1888624"/>
                <a:gd name="connsiteY2" fmla="*/ 404707 h 540923"/>
                <a:gd name="connsiteX3" fmla="*/ 1888624 w 1888624"/>
                <a:gd name="connsiteY3" fmla="*/ 88756 h 540923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537206"/>
                <a:gd name="connsiteX1" fmla="*/ 743046 w 1888624"/>
                <a:gd name="connsiteY1" fmla="*/ 473472 h 537206"/>
                <a:gd name="connsiteX2" fmla="*/ 1341435 w 1888624"/>
                <a:gd name="connsiteY2" fmla="*/ 404707 h 537206"/>
                <a:gd name="connsiteX3" fmla="*/ 1888624 w 1888624"/>
                <a:gd name="connsiteY3" fmla="*/ 88756 h 537206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  <a:gd name="connsiteX0" fmla="*/ 0 w 1888624"/>
                <a:gd name="connsiteY0" fmla="*/ 0 h 473472"/>
                <a:gd name="connsiteX1" fmla="*/ 743046 w 1888624"/>
                <a:gd name="connsiteY1" fmla="*/ 473472 h 473472"/>
                <a:gd name="connsiteX2" fmla="*/ 1341435 w 1888624"/>
                <a:gd name="connsiteY2" fmla="*/ 404707 h 473472"/>
                <a:gd name="connsiteX3" fmla="*/ 1888624 w 1888624"/>
                <a:gd name="connsiteY3" fmla="*/ 88756 h 47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8624" h="473472">
                  <a:moveTo>
                    <a:pt x="0" y="0"/>
                  </a:moveTo>
                  <a:cubicBezTo>
                    <a:pt x="232814" y="152868"/>
                    <a:pt x="546270" y="362478"/>
                    <a:pt x="743046" y="473472"/>
                  </a:cubicBezTo>
                  <a:cubicBezTo>
                    <a:pt x="973481" y="458494"/>
                    <a:pt x="1084456" y="448763"/>
                    <a:pt x="1341435" y="404707"/>
                  </a:cubicBezTo>
                  <a:cubicBezTo>
                    <a:pt x="1561101" y="301136"/>
                    <a:pt x="1717379" y="190356"/>
                    <a:pt x="1888624" y="88756"/>
                  </a:cubicBez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42"/>
            <p:cNvGrpSpPr/>
            <p:nvPr/>
          </p:nvGrpSpPr>
          <p:grpSpPr>
            <a:xfrm>
              <a:off x="1197496" y="3802088"/>
              <a:ext cx="603651" cy="480162"/>
              <a:chOff x="1026694" y="2057400"/>
              <a:chExt cx="603651" cy="480162"/>
            </a:xfrm>
            <a:solidFill>
              <a:srgbClr val="50809A"/>
            </a:solidFill>
          </p:grpSpPr>
          <p:sp>
            <p:nvSpPr>
              <p:cNvPr id="44" name="Multiply 43"/>
              <p:cNvSpPr/>
              <p:nvPr/>
            </p:nvSpPr>
            <p:spPr>
              <a:xfrm>
                <a:off x="1026694" y="205740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1262435" y="22207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Multiply 45"/>
              <p:cNvSpPr/>
              <p:nvPr/>
            </p:nvSpPr>
            <p:spPr>
              <a:xfrm>
                <a:off x="1465914" y="2373131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46"/>
            <p:cNvGrpSpPr/>
            <p:nvPr/>
          </p:nvGrpSpPr>
          <p:grpSpPr>
            <a:xfrm>
              <a:off x="1923402" y="3987707"/>
              <a:ext cx="621631" cy="351792"/>
              <a:chOff x="1752600" y="2243019"/>
              <a:chExt cx="621631" cy="351792"/>
            </a:xfrm>
            <a:solidFill>
              <a:srgbClr val="50809A"/>
            </a:solidFill>
          </p:grpSpPr>
          <p:sp>
            <p:nvSpPr>
              <p:cNvPr id="48" name="Multiply 47"/>
              <p:cNvSpPr/>
              <p:nvPr/>
            </p:nvSpPr>
            <p:spPr>
              <a:xfrm>
                <a:off x="1752600" y="24303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Multiply 48"/>
              <p:cNvSpPr/>
              <p:nvPr/>
            </p:nvSpPr>
            <p:spPr>
              <a:xfrm>
                <a:off x="2209800" y="2243019"/>
                <a:ext cx="164431" cy="164432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9"/>
            <p:cNvGrpSpPr/>
            <p:nvPr/>
          </p:nvGrpSpPr>
          <p:grpSpPr>
            <a:xfrm>
              <a:off x="2820747" y="4193182"/>
              <a:ext cx="474255" cy="679717"/>
              <a:chOff x="2649945" y="2448494"/>
              <a:chExt cx="474255" cy="679717"/>
            </a:xfrm>
            <a:solidFill>
              <a:srgbClr val="50809A"/>
            </a:solidFill>
          </p:grpSpPr>
          <p:sp>
            <p:nvSpPr>
              <p:cNvPr id="51" name="Multiply 50"/>
              <p:cNvSpPr/>
              <p:nvPr/>
            </p:nvSpPr>
            <p:spPr>
              <a:xfrm>
                <a:off x="2649945" y="2448494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ultiply 51"/>
              <p:cNvSpPr/>
              <p:nvPr/>
            </p:nvSpPr>
            <p:spPr>
              <a:xfrm>
                <a:off x="2794279" y="26589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2959769" y="2963780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53"/>
            <p:cNvGrpSpPr/>
            <p:nvPr/>
          </p:nvGrpSpPr>
          <p:grpSpPr>
            <a:xfrm>
              <a:off x="3295002" y="4742488"/>
              <a:ext cx="426578" cy="346980"/>
              <a:chOff x="3124200" y="2997800"/>
              <a:chExt cx="426578" cy="346980"/>
            </a:xfrm>
            <a:solidFill>
              <a:srgbClr val="50809A"/>
            </a:solidFill>
          </p:grpSpPr>
          <p:sp>
            <p:nvSpPr>
              <p:cNvPr id="55" name="Multiply 54"/>
              <p:cNvSpPr/>
              <p:nvPr/>
            </p:nvSpPr>
            <p:spPr>
              <a:xfrm>
                <a:off x="3124200" y="3180349"/>
                <a:ext cx="164431" cy="164431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3386346" y="2997800"/>
                <a:ext cx="164432" cy="164430"/>
              </a:xfrm>
              <a:prstGeom prst="mathMultiply">
                <a:avLst/>
              </a:prstGeom>
              <a:grpFill/>
              <a:ln>
                <a:solidFill>
                  <a:srgbClr val="5080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613298" y="3673957"/>
              <a:ext cx="1542466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 </a:t>
              </a:r>
              <a:r>
                <a:rPr lang="en-US" sz="1200" i="1" dirty="0" smtClean="0">
                  <a:latin typeface="Corbel"/>
                  <a:cs typeface="Corbel"/>
                </a:rPr>
                <a:t>a + </a:t>
              </a:r>
              <a:r>
                <a:rPr lang="en-US" sz="1200" i="1" dirty="0" err="1" smtClean="0">
                  <a:latin typeface="Corbel"/>
                  <a:cs typeface="Corbel"/>
                </a:rPr>
                <a:t>bx</a:t>
              </a:r>
              <a:r>
                <a:rPr lang="en-US" sz="1200" i="1" dirty="0" smtClean="0">
                  <a:latin typeface="Corbel"/>
                  <a:cs typeface="Corbel"/>
                </a:rPr>
                <a:t> &gt; c</a:t>
              </a:r>
              <a:endParaRPr lang="en-US" sz="1200" i="1" dirty="0">
                <a:latin typeface="Corbel"/>
                <a:cs typeface="Corbe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80240" y="4869741"/>
              <a:ext cx="701330" cy="374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orbel"/>
                  <a:cs typeface="Corbel"/>
                </a:rPr>
                <a:t>solve</a:t>
              </a:r>
              <a:endParaRPr lang="en-US" sz="1200" dirty="0">
                <a:latin typeface="Corbel"/>
                <a:cs typeface="Corbel"/>
              </a:endParaRPr>
            </a:p>
          </p:txBody>
        </p:sp>
        <p:graphicFrame>
          <p:nvGraphicFramePr>
            <p:cNvPr id="59" name="Object 3"/>
            <p:cNvGraphicFramePr>
              <a:graphicFrameLocks noChangeAspect="1"/>
            </p:cNvGraphicFramePr>
            <p:nvPr/>
          </p:nvGraphicFramePr>
          <p:xfrm>
            <a:off x="7787178" y="4825807"/>
            <a:ext cx="939800" cy="457200"/>
          </p:xfrm>
          <a:graphic>
            <a:graphicData uri="http://schemas.openxmlformats.org/presentationml/2006/ole">
              <p:oleObj spid="_x0000_s120834" name="Equation" r:id="rId3" imgW="7315200" imgH="3556000" progId="Equation.3">
                <p:embed/>
              </p:oleObj>
            </a:graphicData>
          </a:graphic>
        </p:graphicFrame>
        <p:grpSp>
          <p:nvGrpSpPr>
            <p:cNvPr id="50" name="Group 95"/>
            <p:cNvGrpSpPr/>
            <p:nvPr/>
          </p:nvGrpSpPr>
          <p:grpSpPr>
            <a:xfrm>
              <a:off x="1803531" y="4179561"/>
              <a:ext cx="1569667" cy="1166680"/>
              <a:chOff x="1632729" y="2434873"/>
              <a:chExt cx="1569667" cy="1166680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1632729" y="2551404"/>
                <a:ext cx="1588" cy="103238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6200000" flipH="1">
                <a:off x="2070026" y="3002267"/>
                <a:ext cx="1137977" cy="319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201472" y="3276636"/>
                <a:ext cx="924" cy="3249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-951796" y="2491794"/>
              <a:ext cx="1015751" cy="416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4">
                      <a:lumMod val="50000"/>
                    </a:schemeClr>
                  </a:solidFill>
                  <a:latin typeface="Corbel"/>
                  <a:cs typeface="Corbel"/>
                </a:rPr>
                <a:t>Stock B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  <a:latin typeface="Corbel"/>
                <a:cs typeface="Corbel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V="1">
              <a:off x="1161402" y="3782034"/>
              <a:ext cx="165181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782529 w 2782529"/>
                <a:gd name="connsiteY3" fmla="*/ 0 h 1366684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19" h="501445">
                  <a:moveTo>
                    <a:pt x="0" y="501445"/>
                  </a:moveTo>
                  <a:lnTo>
                    <a:pt x="648929" y="0"/>
                  </a:lnTo>
                  <a:cubicBezTo>
                    <a:pt x="988709" y="31622"/>
                    <a:pt x="1367745" y="84809"/>
                    <a:pt x="1651819" y="98323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 flipV="1">
              <a:off x="1161402" y="3782035"/>
              <a:ext cx="2192594" cy="1219200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2594" h="1219200">
                  <a:moveTo>
                    <a:pt x="0" y="1219200"/>
                  </a:moveTo>
                  <a:lnTo>
                    <a:pt x="648929" y="717755"/>
                  </a:lnTo>
                  <a:cubicBezTo>
                    <a:pt x="988709" y="749377"/>
                    <a:pt x="1367745" y="802564"/>
                    <a:pt x="1651819" y="816078"/>
                  </a:cubicBezTo>
                  <a:cubicBezTo>
                    <a:pt x="1932543" y="432683"/>
                    <a:pt x="2058591" y="201507"/>
                    <a:pt x="2192594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flipV="1">
              <a:off x="1161401" y="3778025"/>
              <a:ext cx="648929" cy="501445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192594"/>
                <a:gd name="connsiteY0" fmla="*/ 1219200 h 1219200"/>
                <a:gd name="connsiteX1" fmla="*/ 648929 w 2192594"/>
                <a:gd name="connsiteY1" fmla="*/ 717755 h 1219200"/>
                <a:gd name="connsiteX2" fmla="*/ 1651819 w 2192594"/>
                <a:gd name="connsiteY2" fmla="*/ 816078 h 1219200"/>
                <a:gd name="connsiteX3" fmla="*/ 2192594 w 2192594"/>
                <a:gd name="connsiteY3" fmla="*/ 0 h 1219200"/>
                <a:gd name="connsiteX0" fmla="*/ 0 w 1651819"/>
                <a:gd name="connsiteY0" fmla="*/ 501445 h 501445"/>
                <a:gd name="connsiteX1" fmla="*/ 648929 w 1651819"/>
                <a:gd name="connsiteY1" fmla="*/ 0 h 501445"/>
                <a:gd name="connsiteX2" fmla="*/ 1651819 w 1651819"/>
                <a:gd name="connsiteY2" fmla="*/ 98323 h 501445"/>
                <a:gd name="connsiteX0" fmla="*/ 0 w 648929"/>
                <a:gd name="connsiteY0" fmla="*/ 501445 h 501445"/>
                <a:gd name="connsiteX1" fmla="*/ 648929 w 648929"/>
                <a:gd name="connsiteY1" fmla="*/ 0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929" h="501445">
                  <a:moveTo>
                    <a:pt x="0" y="501445"/>
                  </a:moveTo>
                  <a:lnTo>
                    <a:pt x="648929" y="0"/>
                  </a:ln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flipV="1">
              <a:off x="1169387" y="3748211"/>
              <a:ext cx="1969762" cy="87994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133600"/>
                <a:gd name="connsiteY0" fmla="*/ 865239 h 963562"/>
                <a:gd name="connsiteX1" fmla="*/ 1002890 w 2133600"/>
                <a:gd name="connsiteY1" fmla="*/ 963562 h 963562"/>
                <a:gd name="connsiteX2" fmla="*/ 1543665 w 2133600"/>
                <a:gd name="connsiteY2" fmla="*/ 147484 h 963562"/>
                <a:gd name="connsiteX3" fmla="*/ 1543665 w 2133600"/>
                <a:gd name="connsiteY3" fmla="*/ 147484 h 963562"/>
                <a:gd name="connsiteX4" fmla="*/ 2133600 w 2133600"/>
                <a:gd name="connsiteY4" fmla="*/ 0 h 963562"/>
                <a:gd name="connsiteX0" fmla="*/ 0 w 1130710"/>
                <a:gd name="connsiteY0" fmla="*/ 963562 h 963562"/>
                <a:gd name="connsiteX1" fmla="*/ 540775 w 1130710"/>
                <a:gd name="connsiteY1" fmla="*/ 147484 h 963562"/>
                <a:gd name="connsiteX2" fmla="*/ 540775 w 1130710"/>
                <a:gd name="connsiteY2" fmla="*/ 147484 h 963562"/>
                <a:gd name="connsiteX3" fmla="*/ 1130710 w 1130710"/>
                <a:gd name="connsiteY3" fmla="*/ 0 h 963562"/>
                <a:gd name="connsiteX0" fmla="*/ 0 w 835638"/>
                <a:gd name="connsiteY0" fmla="*/ 507983 h 507983"/>
                <a:gd name="connsiteX1" fmla="*/ 245703 w 835638"/>
                <a:gd name="connsiteY1" fmla="*/ 147484 h 507983"/>
                <a:gd name="connsiteX2" fmla="*/ 245703 w 835638"/>
                <a:gd name="connsiteY2" fmla="*/ 147484 h 507983"/>
                <a:gd name="connsiteX3" fmla="*/ 835638 w 835638"/>
                <a:gd name="connsiteY3" fmla="*/ 0 h 507983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231111 w 821046"/>
                <a:gd name="connsiteY2" fmla="*/ 147484 h 503119"/>
                <a:gd name="connsiteX3" fmla="*/ 821046 w 821046"/>
                <a:gd name="connsiteY3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231111 w 821046"/>
                <a:gd name="connsiteY1" fmla="*/ 147484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54911 w 821046"/>
                <a:gd name="connsiteY1" fmla="*/ 109097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821046"/>
                <a:gd name="connsiteY0" fmla="*/ 661079 h 661079"/>
                <a:gd name="connsiteX1" fmla="*/ 192200 w 821046"/>
                <a:gd name="connsiteY1" fmla="*/ 331908 h 661079"/>
                <a:gd name="connsiteX2" fmla="*/ 821046 w 821046"/>
                <a:gd name="connsiteY2" fmla="*/ 157960 h 661079"/>
                <a:gd name="connsiteX0" fmla="*/ 0 w 821046"/>
                <a:gd name="connsiteY0" fmla="*/ 503119 h 503119"/>
                <a:gd name="connsiteX1" fmla="*/ 192200 w 821046"/>
                <a:gd name="connsiteY1" fmla="*/ 173948 h 503119"/>
                <a:gd name="connsiteX2" fmla="*/ 821046 w 821046"/>
                <a:gd name="connsiteY2" fmla="*/ 0 h 503119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791863"/>
                <a:gd name="connsiteY0" fmla="*/ 478800 h 478800"/>
                <a:gd name="connsiteX1" fmla="*/ 192200 w 791863"/>
                <a:gd name="connsiteY1" fmla="*/ 149629 h 478800"/>
                <a:gd name="connsiteX2" fmla="*/ 791863 w 791863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806454"/>
                <a:gd name="connsiteY0" fmla="*/ 478800 h 478800"/>
                <a:gd name="connsiteX1" fmla="*/ 206791 w 806454"/>
                <a:gd name="connsiteY1" fmla="*/ 149629 h 478800"/>
                <a:gd name="connsiteX2" fmla="*/ 806454 w 806454"/>
                <a:gd name="connsiteY2" fmla="*/ 0 h 478800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969763 w 1969763"/>
                <a:gd name="connsiteY2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206791 w 1969763"/>
                <a:gd name="connsiteY1" fmla="*/ 550770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  <a:gd name="connsiteX0" fmla="*/ 0 w 1969763"/>
                <a:gd name="connsiteY0" fmla="*/ 879941 h 879941"/>
                <a:gd name="connsiteX1" fmla="*/ 630855 w 1969763"/>
                <a:gd name="connsiteY1" fmla="*/ 355931 h 879941"/>
                <a:gd name="connsiteX2" fmla="*/ 1650405 w 1969763"/>
                <a:gd name="connsiteY2" fmla="*/ 438687 h 879941"/>
                <a:gd name="connsiteX3" fmla="*/ 1969763 w 1969763"/>
                <a:gd name="connsiteY3" fmla="*/ 0 h 87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9763" h="879941">
                  <a:moveTo>
                    <a:pt x="0" y="879941"/>
                  </a:moveTo>
                  <a:lnTo>
                    <a:pt x="630855" y="355931"/>
                  </a:lnTo>
                  <a:lnTo>
                    <a:pt x="1650405" y="438687"/>
                  </a:lnTo>
                  <a:lnTo>
                    <a:pt x="1969763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209800" y="22860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rbel"/>
                <a:cs typeface="Corbel"/>
              </a:rPr>
              <a:t>select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from stocks R join stocks S on (</a:t>
            </a:r>
            <a:r>
              <a:rPr lang="en-US" sz="1400" dirty="0" err="1" smtClean="0">
                <a:latin typeface="Corbel"/>
                <a:cs typeface="Corbel"/>
              </a:rPr>
              <a:t>R.t</a:t>
            </a:r>
            <a:r>
              <a:rPr lang="en-US" sz="1400" dirty="0" smtClean="0">
                <a:latin typeface="Corbel"/>
                <a:cs typeface="Corbel"/>
              </a:rPr>
              <a:t> = </a:t>
            </a:r>
            <a:r>
              <a:rPr lang="en-US" sz="1400" dirty="0" err="1" smtClean="0">
                <a:latin typeface="Corbel"/>
                <a:cs typeface="Corbel"/>
              </a:rPr>
              <a:t>S.t</a:t>
            </a:r>
            <a:r>
              <a:rPr lang="en-US" sz="1400" dirty="0" smtClean="0">
                <a:latin typeface="Corbel"/>
                <a:cs typeface="Corbel"/>
              </a:rPr>
              <a:t>)</a:t>
            </a:r>
          </a:p>
          <a:p>
            <a:r>
              <a:rPr lang="en-US" sz="1400" dirty="0" smtClean="0">
                <a:latin typeface="Corbel"/>
                <a:cs typeface="Corbel"/>
              </a:rPr>
              <a:t>where R.id = A and S.id = B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&lt; </a:t>
            </a:r>
            <a:r>
              <a:rPr lang="en-US" sz="1400" dirty="0" err="1" smtClean="0">
                <a:latin typeface="Corbel"/>
                <a:cs typeface="Corbel"/>
              </a:rPr>
              <a:t>S.price</a:t>
            </a:r>
            <a:r>
              <a:rPr lang="en-US" sz="1400" dirty="0" smtClean="0">
                <a:latin typeface="Corbel"/>
                <a:cs typeface="Corbel"/>
              </a:rPr>
              <a:t> and </a:t>
            </a:r>
            <a:r>
              <a:rPr lang="en-US" sz="1400" dirty="0" err="1" smtClean="0">
                <a:latin typeface="Corbel"/>
                <a:cs typeface="Corbel"/>
              </a:rPr>
              <a:t>R.price</a:t>
            </a:r>
            <a:r>
              <a:rPr lang="en-US" sz="1400" dirty="0" smtClean="0">
                <a:latin typeface="Corbel"/>
                <a:cs typeface="Corbel"/>
              </a:rPr>
              <a:t> &gt; </a:t>
            </a:r>
            <a:r>
              <a:rPr lang="en-US" sz="1400" dirty="0" err="1" smtClean="0">
                <a:latin typeface="Corbel"/>
                <a:cs typeface="Corbel"/>
              </a:rPr>
              <a:t>c</a:t>
            </a:r>
            <a:endParaRPr lang="en-US" sz="1400" dirty="0">
              <a:latin typeface="Corbel"/>
              <a:cs typeface="Corbel"/>
            </a:endParaRPr>
          </a:p>
        </p:txBody>
      </p:sp>
      <p:sp>
        <p:nvSpPr>
          <p:cNvPr id="71" name="Chevron 70"/>
          <p:cNvSpPr/>
          <p:nvPr/>
        </p:nvSpPr>
        <p:spPr>
          <a:xfrm>
            <a:off x="2438400" y="2895600"/>
            <a:ext cx="4114800" cy="838200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2142664" y="3078315"/>
            <a:ext cx="597408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Notched Right Arrow 72"/>
          <p:cNvSpPr/>
          <p:nvPr/>
        </p:nvSpPr>
        <p:spPr>
          <a:xfrm>
            <a:off x="6514516" y="3078315"/>
            <a:ext cx="609600" cy="484632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89"/>
          <p:cNvGrpSpPr/>
          <p:nvPr/>
        </p:nvGrpSpPr>
        <p:grpSpPr>
          <a:xfrm>
            <a:off x="1211645" y="2793219"/>
            <a:ext cx="838200" cy="420863"/>
            <a:chOff x="609600" y="3048000"/>
            <a:chExt cx="2055529" cy="1032089"/>
          </a:xfrm>
        </p:grpSpPr>
        <p:sp>
          <p:nvSpPr>
            <p:cNvPr id="79" name="Multiply 78"/>
            <p:cNvSpPr/>
            <p:nvPr/>
          </p:nvSpPr>
          <p:spPr>
            <a:xfrm>
              <a:off x="629661" y="306388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ultiply 79"/>
            <p:cNvSpPr/>
            <p:nvPr/>
          </p:nvSpPr>
          <p:spPr>
            <a:xfrm>
              <a:off x="803809" y="318454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954124" y="3297127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1165907" y="3339418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1503653" y="330022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ultiply 83"/>
            <p:cNvSpPr/>
            <p:nvPr/>
          </p:nvSpPr>
          <p:spPr>
            <a:xfrm>
              <a:off x="1828800" y="3352800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1935423" y="3508292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/>
            <p:cNvSpPr/>
            <p:nvPr/>
          </p:nvSpPr>
          <p:spPr>
            <a:xfrm>
              <a:off x="2057675" y="3733455"/>
              <a:ext cx="121470" cy="121470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2179145" y="3893441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2395421" y="3958620"/>
              <a:ext cx="121470" cy="121469"/>
            </a:xfrm>
            <a:prstGeom prst="mathMultiply">
              <a:avLst/>
            </a:prstGeom>
            <a:solidFill>
              <a:srgbClr val="50809A"/>
            </a:solidFill>
            <a:ln>
              <a:solidFill>
                <a:srgbClr val="508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V="1">
              <a:off x="609600" y="3048000"/>
              <a:ext cx="2055529" cy="1009607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192594 w 2782529"/>
                <a:gd name="connsiteY4" fmla="*/ 388532 h 1607732"/>
                <a:gd name="connsiteX5" fmla="*/ 2782529 w 2782529"/>
                <a:gd name="connsiteY5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607732 h 1607732"/>
                <a:gd name="connsiteX1" fmla="*/ 648929 w 2782529"/>
                <a:gd name="connsiteY1" fmla="*/ 1106287 h 1607732"/>
                <a:gd name="connsiteX2" fmla="*/ 1651819 w 2782529"/>
                <a:gd name="connsiteY2" fmla="*/ 1204610 h 1607732"/>
                <a:gd name="connsiteX3" fmla="*/ 2192594 w 2782529"/>
                <a:gd name="connsiteY3" fmla="*/ 388532 h 1607732"/>
                <a:gd name="connsiteX4" fmla="*/ 2782529 w 2782529"/>
                <a:gd name="connsiteY4" fmla="*/ 241048 h 1607732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782529 w 2782529"/>
                <a:gd name="connsiteY4" fmla="*/ 0 h 136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2529" h="1366684">
                  <a:moveTo>
                    <a:pt x="0" y="1366684"/>
                  </a:moveTo>
                  <a:lnTo>
                    <a:pt x="648929" y="865239"/>
                  </a:lnTo>
                  <a:cubicBezTo>
                    <a:pt x="988709" y="896861"/>
                    <a:pt x="1367745" y="950048"/>
                    <a:pt x="1651819" y="963562"/>
                  </a:cubicBezTo>
                  <a:cubicBezTo>
                    <a:pt x="1932543" y="580167"/>
                    <a:pt x="2058591" y="348991"/>
                    <a:pt x="2192594" y="147484"/>
                  </a:cubicBezTo>
                  <a:cubicBezTo>
                    <a:pt x="2389239" y="98323"/>
                    <a:pt x="2496714" y="65373"/>
                    <a:pt x="2782529" y="0"/>
                  </a:cubicBezTo>
                </a:path>
              </a:pathLst>
            </a:custGeom>
            <a:ln w="38100">
              <a:solidFill>
                <a:srgbClr val="5080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505200" y="3048000"/>
            <a:ext cx="492383" cy="29543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4602819" y="3078315"/>
            <a:ext cx="762000" cy="457200"/>
          </a:xfrm>
          <a:prstGeom prst="roundRect">
            <a:avLst/>
          </a:prstGeom>
          <a:solidFill>
            <a:srgbClr val="85D4FF"/>
          </a:solidFill>
          <a:ln>
            <a:solidFill>
              <a:srgbClr val="5080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91" idx="1"/>
          </p:cNvCxnSpPr>
          <p:nvPr/>
        </p:nvCxnSpPr>
        <p:spPr>
          <a:xfrm flipV="1">
            <a:off x="2743200" y="3195715"/>
            <a:ext cx="762000" cy="46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2" idx="3"/>
            <a:endCxn id="71" idx="3"/>
          </p:cNvCxnSpPr>
          <p:nvPr/>
        </p:nvCxnSpPr>
        <p:spPr>
          <a:xfrm>
            <a:off x="5364819" y="3306915"/>
            <a:ext cx="1188381" cy="7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/>
          <p:nvPr/>
        </p:nvCxnSpPr>
        <p:spPr>
          <a:xfrm>
            <a:off x="3997583" y="3165400"/>
            <a:ext cx="605236" cy="111200"/>
          </a:xfrm>
          <a:prstGeom prst="bentConnector3">
            <a:avLst>
              <a:gd name="adj1" fmla="val 50000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/>
          <p:nvPr/>
        </p:nvCxnSpPr>
        <p:spPr>
          <a:xfrm flipV="1">
            <a:off x="2667000" y="3362325"/>
            <a:ext cx="1936750" cy="142877"/>
          </a:xfrm>
          <a:prstGeom prst="bentConnector3">
            <a:avLst>
              <a:gd name="adj1" fmla="val 84426"/>
            </a:avLst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129"/>
          <p:cNvGrpSpPr/>
          <p:nvPr/>
        </p:nvGrpSpPr>
        <p:grpSpPr>
          <a:xfrm>
            <a:off x="1129780" y="3443745"/>
            <a:ext cx="845442" cy="396437"/>
            <a:chOff x="534482" y="3706588"/>
            <a:chExt cx="2041003" cy="957049"/>
          </a:xfrm>
        </p:grpSpPr>
        <p:grpSp>
          <p:nvGrpSpPr>
            <p:cNvPr id="69" name="Group 126"/>
            <p:cNvGrpSpPr/>
            <p:nvPr/>
          </p:nvGrpSpPr>
          <p:grpSpPr>
            <a:xfrm>
              <a:off x="588866" y="3706588"/>
              <a:ext cx="1889830" cy="909544"/>
              <a:chOff x="4944451" y="4222488"/>
              <a:chExt cx="1889830" cy="909544"/>
            </a:xfrm>
            <a:solidFill>
              <a:srgbClr val="739900"/>
            </a:solidFill>
          </p:grpSpPr>
          <p:sp>
            <p:nvSpPr>
              <p:cNvPr id="119" name="Multiply 118"/>
              <p:cNvSpPr/>
              <p:nvPr/>
            </p:nvSpPr>
            <p:spPr>
              <a:xfrm>
                <a:off x="4944451" y="5010562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Multiply 119"/>
              <p:cNvSpPr/>
              <p:nvPr/>
            </p:nvSpPr>
            <p:spPr>
              <a:xfrm>
                <a:off x="5073509" y="489248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Multiply 120"/>
              <p:cNvSpPr/>
              <p:nvPr/>
            </p:nvSpPr>
            <p:spPr>
              <a:xfrm>
                <a:off x="5251993" y="473871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Multiply 121"/>
              <p:cNvSpPr/>
              <p:nvPr/>
            </p:nvSpPr>
            <p:spPr>
              <a:xfrm>
                <a:off x="5446951" y="4587693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Multiply 122"/>
              <p:cNvSpPr/>
              <p:nvPr/>
            </p:nvSpPr>
            <p:spPr>
              <a:xfrm>
                <a:off x="5724287" y="438175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Multiply 123"/>
              <p:cNvSpPr/>
              <p:nvPr/>
            </p:nvSpPr>
            <p:spPr>
              <a:xfrm>
                <a:off x="6045558" y="4222488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Multiply 124"/>
              <p:cNvSpPr/>
              <p:nvPr/>
            </p:nvSpPr>
            <p:spPr>
              <a:xfrm>
                <a:off x="6320148" y="4227980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Multiply 125"/>
              <p:cNvSpPr/>
              <p:nvPr/>
            </p:nvSpPr>
            <p:spPr>
              <a:xfrm>
                <a:off x="6712811" y="4409209"/>
                <a:ext cx="121470" cy="121470"/>
              </a:xfrm>
              <a:prstGeom prst="mathMultiply">
                <a:avLst/>
              </a:prstGeom>
              <a:grp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Freeform 127"/>
            <p:cNvSpPr/>
            <p:nvPr/>
          </p:nvSpPr>
          <p:spPr>
            <a:xfrm flipV="1">
              <a:off x="534482" y="3748455"/>
              <a:ext cx="2041003" cy="915182"/>
            </a:xfrm>
            <a:custGeom>
              <a:avLst/>
              <a:gdLst>
                <a:gd name="connsiteX0" fmla="*/ 0 w 2782529"/>
                <a:gd name="connsiteY0" fmla="*/ 1366684 h 1366684"/>
                <a:gd name="connsiteX1" fmla="*/ 648929 w 2782529"/>
                <a:gd name="connsiteY1" fmla="*/ 865239 h 1366684"/>
                <a:gd name="connsiteX2" fmla="*/ 1651819 w 2782529"/>
                <a:gd name="connsiteY2" fmla="*/ 963562 h 1366684"/>
                <a:gd name="connsiteX3" fmla="*/ 2192594 w 2782529"/>
                <a:gd name="connsiteY3" fmla="*/ 147484 h 1366684"/>
                <a:gd name="connsiteX4" fmla="*/ 2192594 w 2782529"/>
                <a:gd name="connsiteY4" fmla="*/ 147484 h 1366684"/>
                <a:gd name="connsiteX5" fmla="*/ 2782529 w 2782529"/>
                <a:gd name="connsiteY5" fmla="*/ 0 h 1366684"/>
                <a:gd name="connsiteX0" fmla="*/ 0 w 2762865"/>
                <a:gd name="connsiteY0" fmla="*/ 285135 h 963562"/>
                <a:gd name="connsiteX1" fmla="*/ 629265 w 2762865"/>
                <a:gd name="connsiteY1" fmla="*/ 865239 h 963562"/>
                <a:gd name="connsiteX2" fmla="*/ 1632155 w 2762865"/>
                <a:gd name="connsiteY2" fmla="*/ 963562 h 963562"/>
                <a:gd name="connsiteX3" fmla="*/ 2172930 w 2762865"/>
                <a:gd name="connsiteY3" fmla="*/ 147484 h 963562"/>
                <a:gd name="connsiteX4" fmla="*/ 2172930 w 2762865"/>
                <a:gd name="connsiteY4" fmla="*/ 147484 h 963562"/>
                <a:gd name="connsiteX5" fmla="*/ 2762865 w 2762865"/>
                <a:gd name="connsiteY5" fmla="*/ 0 h 963562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285135 h 1523998"/>
                <a:gd name="connsiteX1" fmla="*/ 629265 w 2762865"/>
                <a:gd name="connsiteY1" fmla="*/ 865239 h 1523998"/>
                <a:gd name="connsiteX2" fmla="*/ 1632155 w 2762865"/>
                <a:gd name="connsiteY2" fmla="*/ 1523998 h 1523998"/>
                <a:gd name="connsiteX3" fmla="*/ 2172930 w 2762865"/>
                <a:gd name="connsiteY3" fmla="*/ 147484 h 1523998"/>
                <a:gd name="connsiteX4" fmla="*/ 2172930 w 2762865"/>
                <a:gd name="connsiteY4" fmla="*/ 147484 h 1523998"/>
                <a:gd name="connsiteX5" fmla="*/ 2762865 w 2762865"/>
                <a:gd name="connsiteY5" fmla="*/ 0 h 1523998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172930 w 2762865"/>
                <a:gd name="connsiteY4" fmla="*/ 0 h 1376514"/>
                <a:gd name="connsiteX5" fmla="*/ 2762865 w 2762865"/>
                <a:gd name="connsiteY5" fmla="*/ 995516 h 1376514"/>
                <a:gd name="connsiteX0" fmla="*/ 0 w 2762865"/>
                <a:gd name="connsiteY0" fmla="*/ 137651 h 1376514"/>
                <a:gd name="connsiteX1" fmla="*/ 629265 w 2762865"/>
                <a:gd name="connsiteY1" fmla="*/ 717755 h 1376514"/>
                <a:gd name="connsiteX2" fmla="*/ 1632155 w 2762865"/>
                <a:gd name="connsiteY2" fmla="*/ 1376514 h 1376514"/>
                <a:gd name="connsiteX3" fmla="*/ 2172930 w 2762865"/>
                <a:gd name="connsiteY3" fmla="*/ 0 h 1376514"/>
                <a:gd name="connsiteX4" fmla="*/ 2762865 w 2762865"/>
                <a:gd name="connsiteY4" fmla="*/ 995516 h 1376514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335956"/>
                <a:gd name="connsiteX1" fmla="*/ 629265 w 2762865"/>
                <a:gd name="connsiteY1" fmla="*/ 580104 h 1335956"/>
                <a:gd name="connsiteX2" fmla="*/ 1632155 w 2762865"/>
                <a:gd name="connsiteY2" fmla="*/ 1238863 h 1335956"/>
                <a:gd name="connsiteX3" fmla="*/ 2249130 w 2762865"/>
                <a:gd name="connsiteY3" fmla="*/ 1162665 h 1335956"/>
                <a:gd name="connsiteX4" fmla="*/ 2762865 w 2762865"/>
                <a:gd name="connsiteY4" fmla="*/ 857865 h 1335956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  <a:gd name="connsiteX0" fmla="*/ 0 w 2762865"/>
                <a:gd name="connsiteY0" fmla="*/ 0 h 1238863"/>
                <a:gd name="connsiteX1" fmla="*/ 629265 w 2762865"/>
                <a:gd name="connsiteY1" fmla="*/ 580104 h 1238863"/>
                <a:gd name="connsiteX2" fmla="*/ 1632155 w 2762865"/>
                <a:gd name="connsiteY2" fmla="*/ 1238863 h 1238863"/>
                <a:gd name="connsiteX3" fmla="*/ 2249130 w 2762865"/>
                <a:gd name="connsiteY3" fmla="*/ 1162665 h 1238863"/>
                <a:gd name="connsiteX4" fmla="*/ 2762865 w 2762865"/>
                <a:gd name="connsiteY4" fmla="*/ 857865 h 12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865" h="1238863">
                  <a:moveTo>
                    <a:pt x="0" y="0"/>
                  </a:moveTo>
                  <a:cubicBezTo>
                    <a:pt x="209755" y="193368"/>
                    <a:pt x="407481" y="395398"/>
                    <a:pt x="629265" y="580104"/>
                  </a:cubicBezTo>
                  <a:cubicBezTo>
                    <a:pt x="930599" y="774021"/>
                    <a:pt x="1366365" y="1094878"/>
                    <a:pt x="1632155" y="1238863"/>
                  </a:cubicBezTo>
                  <a:cubicBezTo>
                    <a:pt x="1892921" y="1209514"/>
                    <a:pt x="2087474" y="1198532"/>
                    <a:pt x="2249130" y="1162665"/>
                  </a:cubicBezTo>
                  <a:cubicBezTo>
                    <a:pt x="2425022" y="1073207"/>
                    <a:pt x="2591620" y="959465"/>
                    <a:pt x="2762865" y="857865"/>
                  </a:cubicBezTo>
                </a:path>
              </a:pathLst>
            </a:cu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143"/>
          <p:cNvGrpSpPr/>
          <p:nvPr/>
        </p:nvGrpSpPr>
        <p:grpSpPr>
          <a:xfrm>
            <a:off x="7294873" y="3124200"/>
            <a:ext cx="1100492" cy="323550"/>
            <a:chOff x="7294873" y="3008780"/>
            <a:chExt cx="1493070" cy="438970"/>
          </a:xfrm>
        </p:grpSpPr>
        <p:sp>
          <p:nvSpPr>
            <p:cNvPr id="133" name="Multiply 132"/>
            <p:cNvSpPr/>
            <p:nvPr/>
          </p:nvSpPr>
          <p:spPr>
            <a:xfrm>
              <a:off x="7801333" y="3015988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y 133"/>
            <p:cNvSpPr/>
            <p:nvPr/>
          </p:nvSpPr>
          <p:spPr>
            <a:xfrm>
              <a:off x="8133073" y="30341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y 134"/>
            <p:cNvSpPr/>
            <p:nvPr/>
          </p:nvSpPr>
          <p:spPr>
            <a:xfrm>
              <a:off x="8436836" y="3158259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y 135"/>
            <p:cNvSpPr/>
            <p:nvPr/>
          </p:nvSpPr>
          <p:spPr>
            <a:xfrm>
              <a:off x="8310873" y="30849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y 136"/>
            <p:cNvSpPr/>
            <p:nvPr/>
          </p:nvSpPr>
          <p:spPr>
            <a:xfrm>
              <a:off x="7663173" y="30913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y 137"/>
            <p:cNvSpPr/>
            <p:nvPr/>
          </p:nvSpPr>
          <p:spPr>
            <a:xfrm>
              <a:off x="7536173" y="31738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ultiply 138"/>
            <p:cNvSpPr/>
            <p:nvPr/>
          </p:nvSpPr>
          <p:spPr>
            <a:xfrm>
              <a:off x="7409173" y="32437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y 139"/>
            <p:cNvSpPr/>
            <p:nvPr/>
          </p:nvSpPr>
          <p:spPr>
            <a:xfrm>
              <a:off x="7294873" y="33262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Multiply 140"/>
            <p:cNvSpPr/>
            <p:nvPr/>
          </p:nvSpPr>
          <p:spPr>
            <a:xfrm>
              <a:off x="7961623" y="30087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Multiply 141"/>
            <p:cNvSpPr/>
            <p:nvPr/>
          </p:nvSpPr>
          <p:spPr>
            <a:xfrm>
              <a:off x="8552173" y="323738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y 142"/>
            <p:cNvSpPr/>
            <p:nvPr/>
          </p:nvSpPr>
          <p:spPr>
            <a:xfrm>
              <a:off x="8666473" y="3307230"/>
              <a:ext cx="121470" cy="121470"/>
            </a:xfrm>
            <a:prstGeom prst="mathMultiply">
              <a:avLst/>
            </a:prstGeom>
            <a:solidFill>
              <a:srgbClr val="F00000"/>
            </a:solidFill>
            <a:ln>
              <a:solidFill>
                <a:srgbClr val="F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5" name="Oval 144"/>
          <p:cNvSpPr/>
          <p:nvPr/>
        </p:nvSpPr>
        <p:spPr>
          <a:xfrm>
            <a:off x="2925233" y="4394200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797300" y="4999567"/>
            <a:ext cx="220134" cy="393700"/>
          </a:xfrm>
          <a:prstGeom prst="ellips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5617564" y="3958542"/>
            <a:ext cx="216340" cy="604754"/>
          </a:xfrm>
          <a:prstGeom prst="ellipse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150"/>
          <p:cNvGrpSpPr/>
          <p:nvPr/>
        </p:nvGrpSpPr>
        <p:grpSpPr>
          <a:xfrm>
            <a:off x="8127817" y="3162782"/>
            <a:ext cx="102674" cy="256352"/>
            <a:chOff x="8564366" y="4146884"/>
            <a:chExt cx="181383" cy="452868"/>
          </a:xfrm>
        </p:grpSpPr>
        <p:cxnSp>
          <p:nvCxnSpPr>
            <p:cNvPr id="148" name="Straight Connector 147"/>
            <p:cNvCxnSpPr/>
            <p:nvPr/>
          </p:nvCxnSpPr>
          <p:spPr>
            <a:xfrm rot="5400000">
              <a:off x="8443471" y="4374809"/>
              <a:ext cx="423172" cy="126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564366" y="4146884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64366" y="4598492"/>
              <a:ext cx="181383" cy="126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ounded Rectangular Callout 152"/>
          <p:cNvSpPr/>
          <p:nvPr/>
        </p:nvSpPr>
        <p:spPr>
          <a:xfrm>
            <a:off x="1805732" y="4097438"/>
            <a:ext cx="2520088" cy="1607227"/>
          </a:xfrm>
          <a:prstGeom prst="wedgeRoundRectCallout">
            <a:avLst>
              <a:gd name="adj1" fmla="val 26411"/>
              <a:gd name="adj2" fmla="val -97377"/>
              <a:gd name="adj3" fmla="val 16667"/>
            </a:avLst>
          </a:prstGeom>
          <a:noFill/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ular Callout 153"/>
          <p:cNvSpPr/>
          <p:nvPr/>
        </p:nvSpPr>
        <p:spPr>
          <a:xfrm>
            <a:off x="4444879" y="3859331"/>
            <a:ext cx="3313817" cy="1914784"/>
          </a:xfrm>
          <a:prstGeom prst="wedgeRoundRectCallout">
            <a:avLst>
              <a:gd name="adj1" fmla="val -33108"/>
              <a:gd name="adj2" fmla="val -68833"/>
              <a:gd name="adj3" fmla="val 16667"/>
            </a:avLst>
          </a:prstGeom>
          <a:noFill/>
          <a:ln w="28575" cap="flat" cmpd="sng" algn="ctr">
            <a:solidFill>
              <a:srgbClr val="4D66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7381674" y="280768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00000"/>
                </a:solidFill>
              </a:rPr>
              <a:t>Tuple</a:t>
            </a:r>
            <a:r>
              <a:rPr lang="en-US" sz="1400" dirty="0" smtClean="0">
                <a:solidFill>
                  <a:srgbClr val="F00000"/>
                </a:solidFill>
              </a:rPr>
              <a:t> results</a:t>
            </a:r>
            <a:endParaRPr lang="en-US" sz="1400" dirty="0">
              <a:solidFill>
                <a:srgbClr val="F0000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986745" y="3436304"/>
            <a:ext cx="108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 bounds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Research Agenda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Two central themes in future work:</a:t>
            </a:r>
          </a:p>
          <a:p>
            <a:pPr lvl="1"/>
            <a:r>
              <a:rPr lang="en-US" dirty="0" smtClean="0"/>
              <a:t>Address scalability challenges:</a:t>
            </a:r>
          </a:p>
          <a:p>
            <a:pPr lvl="2"/>
            <a:r>
              <a:rPr lang="en-US" dirty="0" err="1" smtClean="0"/>
              <a:t>DBToaster</a:t>
            </a:r>
            <a:r>
              <a:rPr lang="en-US" dirty="0" smtClean="0"/>
              <a:t>: simpler systems, rapid prototyping for runtimes-per-app class</a:t>
            </a:r>
          </a:p>
          <a:p>
            <a:pPr lvl="1"/>
            <a:r>
              <a:rPr lang="en-US" dirty="0" smtClean="0"/>
              <a:t>Address limited expressiveness, features, and functionality</a:t>
            </a:r>
          </a:p>
          <a:p>
            <a:pPr lvl="2"/>
            <a:r>
              <a:rPr lang="en-US" dirty="0" smtClean="0"/>
              <a:t>Pulse: numerical aspects of QP, declarative specification of models</a:t>
            </a:r>
          </a:p>
          <a:p>
            <a:r>
              <a:rPr lang="en-US" dirty="0" smtClean="0"/>
              <a:t>Bridge research themes for large-scale numerical QP:</a:t>
            </a:r>
          </a:p>
          <a:p>
            <a:pPr lvl="1"/>
            <a:r>
              <a:rPr lang="en-US" dirty="0" smtClean="0"/>
              <a:t>Apps: financial (</a:t>
            </a:r>
            <a:r>
              <a:rPr lang="en-US" dirty="0" err="1" smtClean="0"/>
              <a:t>algos</a:t>
            </a:r>
            <a:r>
              <a:rPr lang="en-US" dirty="0" smtClean="0"/>
              <a:t>), scientific (e.g. climate) simulation, services science, environment (e.g. carbon emissions) monitoring</a:t>
            </a:r>
          </a:p>
          <a:p>
            <a:pPr lvl="1"/>
            <a:r>
              <a:rPr lang="en-US" dirty="0" smtClean="0"/>
              <a:t>Numerical programming and analysis methods are relevant to all of these domains</a:t>
            </a:r>
          </a:p>
          <a:p>
            <a:pPr lvl="1"/>
            <a:r>
              <a:rPr lang="en-US" dirty="0" smtClean="0"/>
              <a:t>These domains face:</a:t>
            </a:r>
          </a:p>
          <a:p>
            <a:pPr lvl="2"/>
            <a:r>
              <a:rPr lang="en-US" dirty="0" smtClean="0"/>
              <a:t>Platform deployment and scalability </a:t>
            </a:r>
            <a:r>
              <a:rPr lang="en-US" dirty="0" smtClean="0"/>
              <a:t>challenges.</a:t>
            </a:r>
          </a:p>
          <a:p>
            <a:pPr lvl="2"/>
            <a:r>
              <a:rPr lang="en-US" dirty="0" smtClean="0"/>
              <a:t>We </a:t>
            </a:r>
            <a:r>
              <a:rPr lang="en-US" dirty="0" smtClean="0"/>
              <a:t>can compile to simpler, specialized systems.</a:t>
            </a:r>
            <a:endParaRPr lang="en-US" dirty="0" smtClean="0"/>
          </a:p>
          <a:p>
            <a:pPr lvl="2"/>
            <a:r>
              <a:rPr lang="en-US" dirty="0" smtClean="0"/>
              <a:t>We </a:t>
            </a:r>
            <a:r>
              <a:rPr lang="en-US" dirty="0" smtClean="0"/>
              <a:t>can exploit incremental algorithms (think of incremental convolution, </a:t>
            </a:r>
            <a:r>
              <a:rPr lang="en-US" dirty="0" err="1" smtClean="0"/>
              <a:t>FFTs</a:t>
            </a:r>
            <a:r>
              <a:rPr lang="en-US" dirty="0" smtClean="0"/>
              <a:t>, etc).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243078" y="4217896"/>
            <a:ext cx="1652263" cy="125439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NumDB</a:t>
            </a:r>
            <a:r>
              <a:rPr lang="en-US" dirty="0" smtClean="0"/>
              <a:t>?”: a Numerical Analysis DBMS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4" y="2133599"/>
            <a:ext cx="5061921" cy="43349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How do we formalize richer mathematical expressions and programming constructs and their properties </a:t>
            </a:r>
            <a:r>
              <a:rPr lang="en-US" dirty="0" err="1" smtClean="0"/>
              <a:t>w.r.t</a:t>
            </a:r>
            <a:r>
              <a:rPr lang="en-US" dirty="0" smtClean="0"/>
              <a:t>. relational calculus?</a:t>
            </a:r>
          </a:p>
          <a:p>
            <a:pPr lvl="1"/>
            <a:r>
              <a:rPr lang="en-US" dirty="0" smtClean="0"/>
              <a:t>How do we combine symbolic and numerical processing of models, in addition to query processing?</a:t>
            </a:r>
          </a:p>
          <a:p>
            <a:pPr lvl="1"/>
            <a:r>
              <a:rPr lang="en-US" dirty="0" smtClean="0"/>
              <a:t>How can we leverage the abundance of tools that provide parts of the big picture to build a top-to-bottom system?</a:t>
            </a:r>
          </a:p>
        </p:txBody>
      </p:sp>
      <p:pic>
        <p:nvPicPr>
          <p:cNvPr id="6" name="Picture 5" descr="diffeq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18" y="2001918"/>
            <a:ext cx="3169961" cy="1008624"/>
          </a:xfrm>
          <a:prstGeom prst="rect">
            <a:avLst/>
          </a:prstGeom>
        </p:spPr>
      </p:pic>
      <p:sp>
        <p:nvSpPr>
          <p:cNvPr id="7" name="Can 6"/>
          <p:cNvSpPr/>
          <p:nvPr/>
        </p:nvSpPr>
        <p:spPr>
          <a:xfrm>
            <a:off x="5863433" y="5127331"/>
            <a:ext cx="862271" cy="815355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de-fe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77" y="4338716"/>
            <a:ext cx="945411" cy="945411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5612597" y="3433898"/>
            <a:ext cx="1630477" cy="705596"/>
          </a:xfrm>
          <a:prstGeom prst="chevr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12"/>
          <p:cNvGrpSpPr/>
          <p:nvPr/>
        </p:nvGrpSpPr>
        <p:grpSpPr>
          <a:xfrm>
            <a:off x="7376208" y="4594212"/>
            <a:ext cx="411211" cy="548797"/>
            <a:chOff x="7384182" y="4798052"/>
            <a:chExt cx="575696" cy="768316"/>
          </a:xfrm>
        </p:grpSpPr>
        <p:sp>
          <p:nvSpPr>
            <p:cNvPr id="11" name="Left Bracket 10"/>
            <p:cNvSpPr/>
            <p:nvPr/>
          </p:nvSpPr>
          <p:spPr>
            <a:xfrm>
              <a:off x="7384182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flipH="1">
              <a:off x="7850135" y="4798052"/>
              <a:ext cx="109743" cy="768316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Up-Down Arrow 14"/>
          <p:cNvSpPr/>
          <p:nvPr/>
        </p:nvSpPr>
        <p:spPr>
          <a:xfrm>
            <a:off x="6051576" y="4264935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3170170">
            <a:off x="6721338" y="4997493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18827336">
            <a:off x="6842384" y="3754380"/>
            <a:ext cx="484632" cy="831036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37584" y="442173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?</a:t>
            </a:r>
            <a:endParaRPr lang="en-US" sz="4000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00734" y="5989724"/>
            <a:ext cx="9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73868" y="5546288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Generator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20773" y="3252623"/>
            <a:ext cx="51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Acknowledgements:</a:t>
            </a:r>
          </a:p>
          <a:p>
            <a:pPr lvl="1"/>
            <a:r>
              <a:rPr lang="en-US" dirty="0" err="1" smtClean="0"/>
              <a:t>DBToaster</a:t>
            </a:r>
            <a:r>
              <a:rPr lang="en-US" dirty="0" smtClean="0"/>
              <a:t>: </a:t>
            </a:r>
            <a:r>
              <a:rPr lang="en-US" dirty="0" err="1" smtClean="0"/>
              <a:t>Christoph</a:t>
            </a:r>
            <a:r>
              <a:rPr lang="en-US" dirty="0" smtClean="0"/>
              <a:t> Koch, Oliver Kennedy</a:t>
            </a:r>
          </a:p>
          <a:p>
            <a:pPr lvl="1"/>
            <a:r>
              <a:rPr lang="en-US" dirty="0" smtClean="0"/>
              <a:t>Pulse, Borealis, SAND, XPORT: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Ugur</a:t>
            </a:r>
            <a:r>
              <a:rPr lang="en-US" dirty="0" smtClean="0"/>
              <a:t> </a:t>
            </a:r>
            <a:r>
              <a:rPr lang="en-US" dirty="0" err="1" smtClean="0"/>
              <a:t>Cetintemel</a:t>
            </a:r>
            <a:r>
              <a:rPr lang="en-US" dirty="0" smtClean="0"/>
              <a:t>,</a:t>
            </a:r>
            <a:r>
              <a:rPr lang="en-US" dirty="0" smtClean="0"/>
              <a:t> the </a:t>
            </a:r>
            <a:r>
              <a:rPr lang="en-US" dirty="0" smtClean="0"/>
              <a:t>Borealis team.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orbel" charset="0"/>
              </a:rPr>
              <a:t>Additional Slides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781175" y="2133600"/>
            <a:ext cx="7077075" cy="3992563"/>
          </a:xfrm>
        </p:spPr>
        <p:txBody>
          <a:bodyPr vert="horz"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Framework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404" y="2133600"/>
            <a:ext cx="4721596" cy="4320120"/>
          </a:xfrm>
        </p:spPr>
        <p:txBody>
          <a:bodyPr>
            <a:normAutofit/>
          </a:bodyPr>
          <a:lstStyle/>
          <a:p>
            <a:r>
              <a:rPr lang="en-US" dirty="0" smtClean="0"/>
              <a:t>Formal underpinnings:</a:t>
            </a:r>
          </a:p>
          <a:p>
            <a:pPr lvl="1"/>
            <a:r>
              <a:rPr lang="en-US" dirty="0" smtClean="0"/>
              <a:t>Ring structure over relations</a:t>
            </a:r>
          </a:p>
          <a:p>
            <a:pPr lvl="2"/>
            <a:r>
              <a:rPr lang="en-US" dirty="0" smtClean="0"/>
              <a:t>Ring defines + as union, </a:t>
            </a:r>
            <a:r>
              <a:rPr lang="en-US" dirty="0" err="1" smtClean="0"/>
              <a:t>x</a:t>
            </a:r>
            <a:r>
              <a:rPr lang="en-US" dirty="0" smtClean="0"/>
              <a:t> as natural join</a:t>
            </a:r>
          </a:p>
          <a:p>
            <a:pPr lvl="2"/>
            <a:r>
              <a:rPr lang="en-US" dirty="0" smtClean="0"/>
              <a:t>Captures </a:t>
            </a:r>
            <a:r>
              <a:rPr lang="en-US" dirty="0" err="1" smtClean="0"/>
              <a:t>distributivity</a:t>
            </a:r>
            <a:r>
              <a:rPr lang="en-US" dirty="0" smtClean="0"/>
              <a:t>, </a:t>
            </a:r>
            <a:r>
              <a:rPr lang="en-US" dirty="0" err="1" smtClean="0"/>
              <a:t>associativity</a:t>
            </a:r>
            <a:r>
              <a:rPr lang="en-US" dirty="0" smtClean="0"/>
              <a:t>, and deltas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Aggregation calculus</a:t>
            </a:r>
          </a:p>
          <a:p>
            <a:pPr lvl="2"/>
            <a:r>
              <a:rPr lang="en-US" dirty="0" smtClean="0"/>
              <a:t>Connects two rings, one of rational numbers, and another of the relational calculus</a:t>
            </a:r>
          </a:p>
          <a:p>
            <a:endParaRPr lang="en-US" dirty="0"/>
          </a:p>
        </p:txBody>
      </p:sp>
      <p:pic>
        <p:nvPicPr>
          <p:cNvPr id="4" name="Picture 3" descr="relf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117" y="2851515"/>
            <a:ext cx="2845788" cy="1319411"/>
          </a:xfrm>
          <a:prstGeom prst="rect">
            <a:avLst/>
          </a:prstGeom>
        </p:spPr>
      </p:pic>
      <p:pic>
        <p:nvPicPr>
          <p:cNvPr id="5" name="Picture 4" descr="relintf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82" y="1852761"/>
            <a:ext cx="1487294" cy="368282"/>
          </a:xfrm>
          <a:prstGeom prst="rect">
            <a:avLst/>
          </a:prstGeom>
        </p:spPr>
      </p:pic>
      <p:pic>
        <p:nvPicPr>
          <p:cNvPr id="6" name="Picture 5" descr="relexamp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712" y="2207161"/>
            <a:ext cx="3627120" cy="701040"/>
          </a:xfrm>
          <a:prstGeom prst="rect">
            <a:avLst/>
          </a:prstGeom>
        </p:spPr>
      </p:pic>
      <p:pic>
        <p:nvPicPr>
          <p:cNvPr id="7" name="Picture 6" descr="ringdelt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707" y="4391401"/>
            <a:ext cx="3596640" cy="1176528"/>
          </a:xfrm>
          <a:prstGeom prst="rect">
            <a:avLst/>
          </a:prstGeom>
        </p:spPr>
      </p:pic>
      <p:pic>
        <p:nvPicPr>
          <p:cNvPr id="8" name="Picture 7" descr="aggcal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393" y="5822263"/>
            <a:ext cx="4070277" cy="57238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09122" y="4327093"/>
            <a:ext cx="363249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010496" y="5715306"/>
            <a:ext cx="3819721" cy="4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38819" y="3869279"/>
            <a:ext cx="1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Multiset</a:t>
            </a:r>
            <a:r>
              <a:rPr lang="en-US" dirty="0" smtClean="0"/>
              <a:t> relations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1316" y="5262212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6281916"/>
            <a:ext cx="234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Aggregation calculus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Normalized Aggregate Calculus</a:t>
            </a:r>
            <a:endParaRPr lang="en-US" sz="340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Polynomial calculus formulae</a:t>
            </a:r>
          </a:p>
          <a:p>
            <a:pPr lvl="1"/>
            <a:r>
              <a:rPr lang="en-US" dirty="0" smtClean="0"/>
              <a:t>Recursively monomial formulae, used as inputs to factorization</a:t>
            </a:r>
          </a:p>
          <a:p>
            <a:r>
              <a:rPr lang="en-US" dirty="0" smtClean="0"/>
              <a:t>Variable elimination via unification</a:t>
            </a:r>
          </a:p>
          <a:p>
            <a:pPr lvl="1"/>
            <a:r>
              <a:rPr lang="en-US" dirty="0" smtClean="0"/>
              <a:t>Compute equivalence class of variables, and use for substitution</a:t>
            </a:r>
          </a:p>
          <a:p>
            <a:r>
              <a:rPr lang="en-US" dirty="0" smtClean="0"/>
              <a:t>Aggregate extraction for recursive compilation</a:t>
            </a:r>
          </a:p>
          <a:p>
            <a:pPr lvl="1"/>
            <a:r>
              <a:rPr lang="en-US" dirty="0" smtClean="0"/>
              <a:t>Replaces maximal non-constraints only </a:t>
            </a:r>
            <a:r>
              <a:rPr lang="en-US" b="1" i="1" dirty="0" smtClean="0"/>
              <a:t>Sum</a:t>
            </a:r>
            <a:r>
              <a:rPr lang="en-US" dirty="0" smtClean="0"/>
              <a:t> </a:t>
            </a:r>
            <a:r>
              <a:rPr lang="en-US" dirty="0" err="1" smtClean="0"/>
              <a:t>subterms</a:t>
            </a:r>
            <a:r>
              <a:rPr lang="en-US" dirty="0" smtClean="0"/>
              <a:t> with map lookups</a:t>
            </a:r>
          </a:p>
          <a:p>
            <a:pPr lvl="1"/>
            <a:r>
              <a:rPr lang="en-US" dirty="0" smtClean="0"/>
              <a:t>Replaced term used as next input to compilation</a:t>
            </a:r>
          </a:p>
          <a:p>
            <a:r>
              <a:rPr lang="en-US" dirty="0" smtClean="0"/>
              <a:t>Variable elimination for map argument simplification</a:t>
            </a:r>
          </a:p>
          <a:p>
            <a:pPr lvl="1"/>
            <a:r>
              <a:rPr lang="en-US" dirty="0" smtClean="0"/>
              <a:t>Substitutes bound variables in map definitions (by lifting ifs)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390" y="856558"/>
            <a:ext cx="270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BA00"/>
                </a:solidFill>
              </a:rPr>
              <a:t>Add examples</a:t>
            </a:r>
            <a:endParaRPr lang="en-US" sz="2800" b="1" i="1" dirty="0">
              <a:solidFill>
                <a:srgbClr val="FFBA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 Queries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06205"/>
            <a:ext cx="8553450" cy="4013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Schemas: </a:t>
            </a:r>
            <a:r>
              <a:rPr lang="en-US" dirty="0" err="1" smtClean="0"/>
              <a:t>R(a,b</a:t>
            </a:r>
            <a:r>
              <a:rPr lang="en-US" dirty="0" smtClean="0"/>
              <a:t>), </a:t>
            </a:r>
            <a:r>
              <a:rPr lang="en-US" dirty="0" err="1" smtClean="0"/>
              <a:t>S(b,c</a:t>
            </a:r>
            <a:r>
              <a:rPr lang="en-US" dirty="0" smtClean="0"/>
              <a:t>), </a:t>
            </a:r>
            <a:r>
              <a:rPr lang="en-US" dirty="0" err="1" smtClean="0"/>
              <a:t>T(c,d</a:t>
            </a:r>
            <a:r>
              <a:rPr lang="en-US" dirty="0" smtClean="0"/>
              <a:t>)</a:t>
            </a:r>
          </a:p>
          <a:p>
            <a:pPr>
              <a:spcBef>
                <a:spcPts val="200"/>
              </a:spcBef>
              <a:buNone/>
            </a:pPr>
            <a:r>
              <a:rPr lang="en-US" dirty="0" smtClean="0"/>
              <a:t>Query: </a:t>
            </a:r>
            <a:r>
              <a:rPr lang="en-US" sz="1800" b="1" dirty="0" smtClean="0">
                <a:latin typeface="Courier New"/>
                <a:cs typeface="Courier New"/>
              </a:rPr>
              <a:t>select </a:t>
            </a:r>
            <a:r>
              <a:rPr lang="en-US" sz="1800" b="1" dirty="0" err="1" smtClean="0">
                <a:latin typeface="Courier New"/>
                <a:cs typeface="Courier New"/>
              </a:rPr>
              <a:t>sum(a</a:t>
            </a:r>
            <a:r>
              <a:rPr lang="en-US" sz="1800" b="1" dirty="0" smtClean="0">
                <a:latin typeface="Courier New"/>
                <a:cs typeface="Courier New"/>
              </a:rPr>
              <a:t>*</a:t>
            </a:r>
            <a:r>
              <a:rPr lang="en-US" sz="1800" b="1" dirty="0" err="1" smtClean="0">
                <a:latin typeface="Courier New"/>
                <a:cs typeface="Courier New"/>
              </a:rPr>
              <a:t>d</a:t>
            </a:r>
            <a:r>
              <a:rPr lang="en-US" sz="1800" b="1" dirty="0" smtClean="0">
                <a:latin typeface="Courier New"/>
                <a:cs typeface="Courier New"/>
              </a:rPr>
              <a:t>) from R,S,T where </a:t>
            </a:r>
            <a:r>
              <a:rPr lang="en-US" sz="1800" b="1" dirty="0" err="1" smtClean="0">
                <a:latin typeface="Courier New"/>
                <a:cs typeface="Courier New"/>
              </a:rPr>
              <a:t>R.b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S.b</a:t>
            </a:r>
            <a:r>
              <a:rPr lang="en-US" sz="1800" b="1" dirty="0" smtClean="0">
                <a:latin typeface="Courier New"/>
                <a:cs typeface="Courier New"/>
              </a:rPr>
              <a:t> and </a:t>
            </a:r>
            <a:r>
              <a:rPr lang="en-US" sz="1800" b="1" dirty="0" err="1" smtClean="0">
                <a:latin typeface="Courier New"/>
                <a:cs typeface="Courier New"/>
              </a:rPr>
              <a:t>S.c</a:t>
            </a:r>
            <a:r>
              <a:rPr lang="en-US" sz="1800" b="1" dirty="0" smtClean="0">
                <a:latin typeface="Courier New"/>
                <a:cs typeface="Courier New"/>
              </a:rPr>
              <a:t>=</a:t>
            </a:r>
            <a:r>
              <a:rPr lang="en-US" sz="1800" b="1" dirty="0" err="1" smtClean="0">
                <a:latin typeface="Courier New"/>
                <a:cs typeface="Courier New"/>
              </a:rPr>
              <a:t>T.c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41719" y="5793955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ile-tre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2" y="2749963"/>
            <a:ext cx="8386337" cy="38934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1719" y="5881867"/>
            <a:ext cx="168668" cy="24802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Delta Queries</a:t>
            </a:r>
            <a:endParaRPr lang="en-US"/>
          </a:p>
        </p:txBody>
      </p:sp>
      <p:pic>
        <p:nvPicPr>
          <p:cNvPr id="4" name="Picture 3" descr="ringdel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9" y="2545372"/>
            <a:ext cx="3596640" cy="1176528"/>
          </a:xfrm>
          <a:prstGeom prst="rect">
            <a:avLst/>
          </a:prstGeom>
        </p:spPr>
      </p:pic>
      <p:pic>
        <p:nvPicPr>
          <p:cNvPr id="5" name="Picture 4" descr="del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05" y="2542159"/>
            <a:ext cx="4385282" cy="11874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717" y="2156164"/>
            <a:ext cx="122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Ring delta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4615" y="2160881"/>
            <a:ext cx="327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term and formula delta</a:t>
            </a:r>
            <a:endParaRPr lang="en-US" dirty="0"/>
          </a:p>
        </p:txBody>
      </p:sp>
      <p:pic>
        <p:nvPicPr>
          <p:cNvPr id="8" name="Picture 7" descr="deltaex-quer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4" y="4241044"/>
            <a:ext cx="2761488" cy="859536"/>
          </a:xfrm>
          <a:prstGeom prst="rect">
            <a:avLst/>
          </a:prstGeom>
        </p:spPr>
      </p:pic>
      <p:pic>
        <p:nvPicPr>
          <p:cNvPr id="9" name="Picture 8" descr="deltaex-cal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3" y="5193423"/>
            <a:ext cx="3236976" cy="310896"/>
          </a:xfrm>
          <a:prstGeom prst="rect">
            <a:avLst/>
          </a:prstGeom>
        </p:spPr>
      </p:pic>
      <p:pic>
        <p:nvPicPr>
          <p:cNvPr id="10" name="Picture 9" descr="deltaex-deri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426" y="3899978"/>
            <a:ext cx="5815584" cy="2011680"/>
          </a:xfrm>
          <a:prstGeom prst="rect">
            <a:avLst/>
          </a:prstGeom>
        </p:spPr>
      </p:pic>
      <p:pic>
        <p:nvPicPr>
          <p:cNvPr id="11" name="Picture 10" descr="deltaex-fina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598" y="6013876"/>
            <a:ext cx="4273296" cy="3535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69156" y="3780669"/>
            <a:ext cx="838723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17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8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9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7_Spectrum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_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16_Spectrum">
      <a:majorFont>
        <a:latin typeface="Corbel"/>
        <a:ea typeface="ＭＳ Ｐゴシック"/>
        <a:cs typeface="ＭＳ Ｐゴシック"/>
      </a:majorFont>
      <a:minorFont>
        <a:latin typeface="Courier New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6_Spectrum 1">
        <a:dk1>
          <a:srgbClr val="000000"/>
        </a:dk1>
        <a:lt1>
          <a:srgbClr val="FFFFFF"/>
        </a:lt1>
        <a:dk2>
          <a:srgbClr val="252731"/>
        </a:dk2>
        <a:lt2>
          <a:srgbClr val="EAE7E4"/>
        </a:lt2>
        <a:accent1>
          <a:srgbClr val="990000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E75C00"/>
        </a:accent6>
        <a:hlink>
          <a:srgbClr val="6600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22495</TotalTime>
  <Words>15246</Words>
  <Application>Microsoft Macintosh PowerPoint</Application>
  <PresentationFormat>On-screen Show (4:3)</PresentationFormat>
  <Paragraphs>3925</Paragraphs>
  <Slides>133</Slides>
  <Notes>21</Notes>
  <HiddenSlides>0</HiddenSlides>
  <MMClips>8</MMClips>
  <ScaleCrop>false</ScaleCrop>
  <HeadingPairs>
    <vt:vector size="6" baseType="variant">
      <vt:variant>
        <vt:lpstr>Design Template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17_Spectrum</vt:lpstr>
      <vt:lpstr>18_Spectrum</vt:lpstr>
      <vt:lpstr>19_Spectrum</vt:lpstr>
      <vt:lpstr>16_Spectrum</vt:lpstr>
      <vt:lpstr>Equation</vt:lpstr>
      <vt:lpstr>Aggressive Query Compilation for Incremental Processing of Update-Intensive Applications</vt:lpstr>
      <vt:lpstr>Data Management</vt:lpstr>
      <vt:lpstr>Databases: A 30-second Refresher</vt:lpstr>
      <vt:lpstr>Databases: Query Processing</vt:lpstr>
      <vt:lpstr>Databases: Query Processing</vt:lpstr>
      <vt:lpstr>Databases: Query Processing</vt:lpstr>
      <vt:lpstr>DBMS Apps in the 1960s</vt:lpstr>
      <vt:lpstr>DBMS Apps in the 1980s</vt:lpstr>
      <vt:lpstr>DBMS Apps in the Mid-2000s</vt:lpstr>
      <vt:lpstr>Apps in the 2010s: Algorithmic Trading</vt:lpstr>
      <vt:lpstr>Apps in the 2010s: Algorithmic Trading</vt:lpstr>
      <vt:lpstr>Apps in the 2010s: Algorithmic Trading</vt:lpstr>
      <vt:lpstr>Apps in the 2010s: Algorithmic Trading</vt:lpstr>
      <vt:lpstr>Apps in the 2010s: Microblogging, Personal Feeds</vt:lpstr>
      <vt:lpstr>Apps in the 2010s: Cloud Management</vt:lpstr>
      <vt:lpstr>Update–Intensive Applications</vt:lpstr>
      <vt:lpstr>The Rise of Lightweight Databases</vt:lpstr>
      <vt:lpstr>The DBToaster Project</vt:lpstr>
      <vt:lpstr>Talk Outline</vt:lpstr>
      <vt:lpstr>Update Processing Example</vt:lpstr>
      <vt:lpstr>Update-Intensive Application Characteristics</vt:lpstr>
      <vt:lpstr>Update-Intensive Application Characteristics</vt:lpstr>
      <vt:lpstr>Update-Intensive Application Characteristics</vt:lpstr>
      <vt:lpstr>Update-Intensive Application Characteristics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The State of the Art in Update Processing</vt:lpstr>
      <vt:lpstr>DBToaster: Technical Focus of This Talk</vt:lpstr>
      <vt:lpstr>DBToaster: Technical Focus of This Talk</vt:lpstr>
      <vt:lpstr>DBToaster: Our Results</vt:lpstr>
      <vt:lpstr>Talk Outline</vt:lpstr>
      <vt:lpstr>M3: Map Maintenance Intermediate Language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Map Maintenance Intermediate Language</vt:lpstr>
      <vt:lpstr>Query Compilation</vt:lpstr>
      <vt:lpstr>Example Schema (~TPC-H)</vt:lpstr>
      <vt:lpstr>Example Schema (~TPC-H)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Example</vt:lpstr>
      <vt:lpstr>Compilation Highlights</vt:lpstr>
      <vt:lpstr>Compilation Algorithm</vt:lpstr>
      <vt:lpstr>Nested Aggregate Queries</vt:lpstr>
      <vt:lpstr>DBToaster Stream Engine</vt:lpstr>
      <vt:lpstr>Experiments: QP Performance</vt:lpstr>
      <vt:lpstr>Experiments: DBMS comparison</vt:lpstr>
      <vt:lpstr>App: Massively Parallel Real-time OLAP</vt:lpstr>
      <vt:lpstr>App: Massively Parallel Real-time OLAP</vt:lpstr>
      <vt:lpstr>Cumulus: a Distributed M3 Engine</vt:lpstr>
      <vt:lpstr>Parallelizing M3 Programs</vt:lpstr>
      <vt:lpstr>M3 Processing Protocol</vt:lpstr>
      <vt:lpstr>Cumulus  Status and Results</vt:lpstr>
      <vt:lpstr>DBToaster: Next Directions</vt:lpstr>
      <vt:lpstr>DBToaster: Next Directions</vt:lpstr>
      <vt:lpstr>DBToaster: Conclusions</vt:lpstr>
      <vt:lpstr>Research Summary</vt:lpstr>
      <vt:lpstr>Pulse: Declarative QP for Polynomial Models</vt:lpstr>
      <vt:lpstr>Research Agenda</vt:lpstr>
      <vt:lpstr>“NumDB?”: a Numerical Analysis DBMS</vt:lpstr>
      <vt:lpstr>Thank you!</vt:lpstr>
      <vt:lpstr>Additional Slides</vt:lpstr>
      <vt:lpstr>Formal Framework</vt:lpstr>
      <vt:lpstr>Normalized Aggregate Calculus</vt:lpstr>
      <vt:lpstr>Delta Queries</vt:lpstr>
      <vt:lpstr>Delta Queries</vt:lpstr>
      <vt:lpstr>DBToaster: Memory Utilization</vt:lpstr>
      <vt:lpstr>Cumulus: a push-based protocol</vt:lpstr>
      <vt:lpstr>Bulk Tuple Processing</vt:lpstr>
      <vt:lpstr>Bulk Tuple Processing</vt:lpstr>
      <vt:lpstr>Query Workload</vt:lpstr>
      <vt:lpstr>Background: Data Stream Processing</vt:lpstr>
      <vt:lpstr>Background: Incremental View Maintenance</vt:lpstr>
      <vt:lpstr>M3: Evaluation Example</vt:lpstr>
      <vt:lpstr>Query Factorization</vt:lpstr>
      <vt:lpstr>Query Factorization</vt:lpstr>
      <vt:lpstr>Query Factorization</vt:lpstr>
      <vt:lpstr>Query Factorization</vt:lpstr>
      <vt:lpstr>Query Factorization</vt:lpstr>
      <vt:lpstr>Application: Algorithmic Trading</vt:lpstr>
      <vt:lpstr>Update-Intensive Applications</vt:lpstr>
      <vt:lpstr>Core Compilation Transformations</vt:lpstr>
      <vt:lpstr>Update Processing Example</vt:lpstr>
      <vt:lpstr>Compilation Example</vt:lpstr>
      <vt:lpstr>Compilation Example</vt:lpstr>
      <vt:lpstr>Compilation Example</vt:lpstr>
      <vt:lpstr>Compilation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  <vt:lpstr>M3: Evaluation Example</vt:lpstr>
    </vt:vector>
  </TitlesOfParts>
  <Company>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Aggressive Query Compilation for Incremental Processing</dc:title>
  <dc:creator>a a</dc:creator>
  <cp:lastModifiedBy>a a</cp:lastModifiedBy>
  <cp:revision>697</cp:revision>
  <dcterms:created xsi:type="dcterms:W3CDTF">2010-02-12T04:53:31Z</dcterms:created>
  <dcterms:modified xsi:type="dcterms:W3CDTF">2010-02-17T20:45:35Z</dcterms:modified>
</cp:coreProperties>
</file>